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notesMasterIdLst>
    <p:notesMasterId r:id="rId39"/>
  </p:notesMasterIdLst>
  <p:sldIdLst>
    <p:sldId id="256" r:id="rId2"/>
    <p:sldId id="257" r:id="rId3"/>
    <p:sldId id="273" r:id="rId4"/>
    <p:sldId id="259" r:id="rId5"/>
    <p:sldId id="272" r:id="rId6"/>
    <p:sldId id="260" r:id="rId7"/>
    <p:sldId id="261" r:id="rId8"/>
    <p:sldId id="276" r:id="rId9"/>
    <p:sldId id="277" r:id="rId10"/>
    <p:sldId id="267" r:id="rId11"/>
    <p:sldId id="268" r:id="rId12"/>
    <p:sldId id="269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280" r:id="rId27"/>
    <p:sldId id="281" r:id="rId28"/>
    <p:sldId id="303" r:id="rId29"/>
    <p:sldId id="283" r:id="rId30"/>
    <p:sldId id="274" r:id="rId31"/>
    <p:sldId id="275" r:id="rId32"/>
    <p:sldId id="285" r:id="rId33"/>
    <p:sldId id="302" r:id="rId34"/>
    <p:sldId id="284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66667"/>
  </p:normalViewPr>
  <p:slideViewPr>
    <p:cSldViewPr snapToGrid="0" snapToObjects="1">
      <p:cViewPr varScale="1">
        <p:scale>
          <a:sx n="72" d="100"/>
          <a:sy n="72" d="100"/>
        </p:scale>
        <p:origin x="2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427018-02EA-B84D-9789-3EF226E925F4}" type="doc">
      <dgm:prSet loTypeId="urn:microsoft.com/office/officeart/2005/8/layout/default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68AE7C1-BF89-A74D-A48D-19BBF112EDE7}">
      <dgm:prSet phldrT="[Text]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3600" dirty="0" err="1">
              <a:solidFill>
                <a:srgbClr val="0070C0"/>
              </a:solidFill>
            </a:rPr>
            <a:t>QoE</a:t>
          </a:r>
          <a:r>
            <a:rPr lang="en-US" sz="3600" dirty="0">
              <a:solidFill>
                <a:srgbClr val="0070C0"/>
              </a:solidFill>
            </a:rPr>
            <a:t> Targeted</a:t>
          </a:r>
        </a:p>
      </dgm:t>
    </dgm:pt>
    <dgm:pt modelId="{2769B9F1-A7C5-404B-A4DE-F1C083D6F0C6}" type="parTrans" cxnId="{AC047DA7-CF45-4746-81CF-F25AB81C1AE5}">
      <dgm:prSet/>
      <dgm:spPr/>
      <dgm:t>
        <a:bodyPr/>
        <a:lstStyle/>
        <a:p>
          <a:endParaRPr lang="en-US"/>
        </a:p>
      </dgm:t>
    </dgm:pt>
    <dgm:pt modelId="{17119B77-6E13-C640-BAFB-3942721501BE}" type="sibTrans" cxnId="{AC047DA7-CF45-4746-81CF-F25AB81C1AE5}">
      <dgm:prSet/>
      <dgm:spPr/>
      <dgm:t>
        <a:bodyPr/>
        <a:lstStyle/>
        <a:p>
          <a:endParaRPr lang="en-US"/>
        </a:p>
      </dgm:t>
    </dgm:pt>
    <dgm:pt modelId="{6FF45611-5590-8D4F-8EF5-41C59241D7CB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400" dirty="0">
              <a:solidFill>
                <a:srgbClr val="0070C0"/>
              </a:solidFill>
            </a:rPr>
            <a:t>Rule-based Models</a:t>
          </a:r>
        </a:p>
      </dgm:t>
    </dgm:pt>
    <dgm:pt modelId="{1C6A4DB8-5C61-234F-A542-CCF1A44176F5}" type="parTrans" cxnId="{C7FF9C61-50A9-274A-A6A3-AFF7644FE8A3}">
      <dgm:prSet/>
      <dgm:spPr/>
      <dgm:t>
        <a:bodyPr/>
        <a:lstStyle/>
        <a:p>
          <a:endParaRPr lang="en-US"/>
        </a:p>
      </dgm:t>
    </dgm:pt>
    <dgm:pt modelId="{BE8AE2AA-FC3F-364E-B6AD-6F1FB87D74F3}" type="sibTrans" cxnId="{C7FF9C61-50A9-274A-A6A3-AFF7644FE8A3}">
      <dgm:prSet/>
      <dgm:spPr/>
      <dgm:t>
        <a:bodyPr/>
        <a:lstStyle/>
        <a:p>
          <a:endParaRPr lang="en-US"/>
        </a:p>
      </dgm:t>
    </dgm:pt>
    <dgm:pt modelId="{0002411B-0923-1A40-A665-A9EE797F99A1}">
      <dgm:prSet phldrT="[Text]"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2400" dirty="0">
              <a:solidFill>
                <a:srgbClr val="0070C0"/>
              </a:solidFill>
            </a:rPr>
            <a:t>Learning-based Models</a:t>
          </a:r>
        </a:p>
      </dgm:t>
    </dgm:pt>
    <dgm:pt modelId="{7BA786E1-3A33-5647-90D5-EB8ADA6CBB20}" type="parTrans" cxnId="{4EB98921-E9DA-F644-8F4E-4B0B8D8CE786}">
      <dgm:prSet/>
      <dgm:spPr/>
      <dgm:t>
        <a:bodyPr/>
        <a:lstStyle/>
        <a:p>
          <a:endParaRPr lang="en-US"/>
        </a:p>
      </dgm:t>
    </dgm:pt>
    <dgm:pt modelId="{26FF7A3C-7625-6649-8E62-0CA06C6ABDFD}" type="sibTrans" cxnId="{4EB98921-E9DA-F644-8F4E-4B0B8D8CE786}">
      <dgm:prSet/>
      <dgm:spPr/>
      <dgm:t>
        <a:bodyPr/>
        <a:lstStyle/>
        <a:p>
          <a:endParaRPr lang="en-US"/>
        </a:p>
      </dgm:t>
    </dgm:pt>
    <dgm:pt modelId="{48995D8B-6804-0E43-ADC7-C7E3863B0DE4}">
      <dgm:prSet phldrT="[Text]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3600" dirty="0">
              <a:solidFill>
                <a:srgbClr val="00B050"/>
              </a:solidFill>
            </a:rPr>
            <a:t>Energy Aware</a:t>
          </a:r>
        </a:p>
      </dgm:t>
    </dgm:pt>
    <dgm:pt modelId="{85DD3B7E-02CD-4647-872B-945D056CE608}" type="parTrans" cxnId="{1B1D7402-355F-2148-8450-A63705671AE4}">
      <dgm:prSet/>
      <dgm:spPr/>
      <dgm:t>
        <a:bodyPr/>
        <a:lstStyle/>
        <a:p>
          <a:endParaRPr lang="en-US"/>
        </a:p>
      </dgm:t>
    </dgm:pt>
    <dgm:pt modelId="{FB1638C9-A7ED-384D-B116-65454E6B7077}" type="sibTrans" cxnId="{1B1D7402-355F-2148-8450-A63705671AE4}">
      <dgm:prSet/>
      <dgm:spPr/>
      <dgm:t>
        <a:bodyPr/>
        <a:lstStyle/>
        <a:p>
          <a:endParaRPr lang="en-US"/>
        </a:p>
      </dgm:t>
    </dgm:pt>
    <dgm:pt modelId="{18DD855D-5867-3244-B888-B9E126BF735C}">
      <dgm:prSet phldrT="[Text]"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2400" dirty="0">
              <a:solidFill>
                <a:srgbClr val="00B050"/>
              </a:solidFill>
            </a:rPr>
            <a:t>Context aware</a:t>
          </a:r>
        </a:p>
      </dgm:t>
    </dgm:pt>
    <dgm:pt modelId="{1419A6CF-1092-E04C-8423-5AF1DAEACB4D}" type="parTrans" cxnId="{AEF046FE-D552-9744-90D9-0E4CA5FEF459}">
      <dgm:prSet/>
      <dgm:spPr/>
      <dgm:t>
        <a:bodyPr/>
        <a:lstStyle/>
        <a:p>
          <a:endParaRPr lang="en-US"/>
        </a:p>
      </dgm:t>
    </dgm:pt>
    <dgm:pt modelId="{3EB69FD5-ED95-154A-BD39-E1662B2B9306}" type="sibTrans" cxnId="{AEF046FE-D552-9744-90D9-0E4CA5FEF459}">
      <dgm:prSet/>
      <dgm:spPr/>
      <dgm:t>
        <a:bodyPr/>
        <a:lstStyle/>
        <a:p>
          <a:endParaRPr lang="en-US"/>
        </a:p>
      </dgm:t>
    </dgm:pt>
    <dgm:pt modelId="{B4169627-E0F2-DF49-BF76-3DD8B424D82B}">
      <dgm:prSet phldrT="[Text]"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2400" dirty="0">
              <a:solidFill>
                <a:srgbClr val="00B050"/>
              </a:solidFill>
            </a:rPr>
            <a:t>Additional layer</a:t>
          </a:r>
        </a:p>
      </dgm:t>
    </dgm:pt>
    <dgm:pt modelId="{5D8855C6-A980-9645-9B5D-983B2C77F336}" type="parTrans" cxnId="{E3A33E20-79E5-7543-BE2C-79636A652502}">
      <dgm:prSet/>
      <dgm:spPr/>
      <dgm:t>
        <a:bodyPr/>
        <a:lstStyle/>
        <a:p>
          <a:endParaRPr lang="en-US"/>
        </a:p>
      </dgm:t>
    </dgm:pt>
    <dgm:pt modelId="{BA2EF490-A0FF-544A-A5AE-558D5F46EF70}" type="sibTrans" cxnId="{E3A33E20-79E5-7543-BE2C-79636A652502}">
      <dgm:prSet/>
      <dgm:spPr/>
      <dgm:t>
        <a:bodyPr/>
        <a:lstStyle/>
        <a:p>
          <a:endParaRPr lang="en-US"/>
        </a:p>
      </dgm:t>
    </dgm:pt>
    <dgm:pt modelId="{4EDB8AEC-72B7-5C48-9813-6497FF17D01F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1800" dirty="0"/>
            <a:t>BOLA </a:t>
          </a:r>
          <a:r>
            <a:rPr lang="en-US" sz="1400" dirty="0">
              <a:solidFill>
                <a:schemeClr val="tx2"/>
              </a:solidFill>
            </a:rPr>
            <a:t>[INFOCOM ’16][1]</a:t>
          </a:r>
          <a:endParaRPr lang="en-US" sz="1400" dirty="0"/>
        </a:p>
      </dgm:t>
    </dgm:pt>
    <dgm:pt modelId="{98706A97-1EB1-C949-A364-5DA2DE822313}" type="parTrans" cxnId="{E74EED8B-9BB0-5647-8623-A4ED4567E23B}">
      <dgm:prSet/>
      <dgm:spPr/>
      <dgm:t>
        <a:bodyPr/>
        <a:lstStyle/>
        <a:p>
          <a:endParaRPr lang="en-US"/>
        </a:p>
      </dgm:t>
    </dgm:pt>
    <dgm:pt modelId="{C888C83B-3546-CB4D-BA20-0A400920B5E8}" type="sibTrans" cxnId="{E74EED8B-9BB0-5647-8623-A4ED4567E23B}">
      <dgm:prSet/>
      <dgm:spPr/>
      <dgm:t>
        <a:bodyPr/>
        <a:lstStyle/>
        <a:p>
          <a:endParaRPr lang="en-US"/>
        </a:p>
      </dgm:t>
    </dgm:pt>
    <dgm:pt modelId="{BCD539C3-B171-4047-9877-51EC719F9F21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1800" dirty="0" err="1"/>
            <a:t>Pensieve</a:t>
          </a:r>
          <a:r>
            <a:rPr lang="en-US" sz="1800" dirty="0"/>
            <a:t> </a:t>
          </a:r>
          <a:r>
            <a:rPr lang="en-US" sz="1400" dirty="0">
              <a:solidFill>
                <a:schemeClr val="tx2"/>
              </a:solidFill>
            </a:rPr>
            <a:t>[SIGCOMM ’17][5]</a:t>
          </a:r>
        </a:p>
      </dgm:t>
    </dgm:pt>
    <dgm:pt modelId="{421F8522-5AFB-6E43-9E0A-B6C9AA83E4D8}" type="parTrans" cxnId="{8E34B98A-6327-B945-A67D-623D5AEC30F8}">
      <dgm:prSet/>
      <dgm:spPr/>
      <dgm:t>
        <a:bodyPr/>
        <a:lstStyle/>
        <a:p>
          <a:endParaRPr lang="en-US"/>
        </a:p>
      </dgm:t>
    </dgm:pt>
    <dgm:pt modelId="{C33E1DF6-40F2-AB42-85D4-EF528D79068C}" type="sibTrans" cxnId="{8E34B98A-6327-B945-A67D-623D5AEC30F8}">
      <dgm:prSet/>
      <dgm:spPr/>
      <dgm:t>
        <a:bodyPr/>
        <a:lstStyle/>
        <a:p>
          <a:endParaRPr lang="en-US"/>
        </a:p>
      </dgm:t>
    </dgm:pt>
    <dgm:pt modelId="{BEA37B76-6C5A-324B-9FD5-FAE8CF7FD99E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1800" dirty="0"/>
            <a:t>Fugu </a:t>
          </a:r>
          <a:r>
            <a:rPr lang="en-US" sz="1400" dirty="0">
              <a:solidFill>
                <a:schemeClr val="tx2"/>
              </a:solidFill>
            </a:rPr>
            <a:t>[NSDI ’20][7]</a:t>
          </a:r>
        </a:p>
      </dgm:t>
    </dgm:pt>
    <dgm:pt modelId="{CA23794C-C906-5142-8566-D48E2806E73D}" type="parTrans" cxnId="{2E89BD05-9673-5247-8FCB-3D70ADBB2A05}">
      <dgm:prSet/>
      <dgm:spPr/>
      <dgm:t>
        <a:bodyPr/>
        <a:lstStyle/>
        <a:p>
          <a:endParaRPr lang="en-US"/>
        </a:p>
      </dgm:t>
    </dgm:pt>
    <dgm:pt modelId="{0BB3D0C8-FEB1-884D-9F2B-89E3364F62B9}" type="sibTrans" cxnId="{2E89BD05-9673-5247-8FCB-3D70ADBB2A05}">
      <dgm:prSet/>
      <dgm:spPr/>
      <dgm:t>
        <a:bodyPr/>
        <a:lstStyle/>
        <a:p>
          <a:endParaRPr lang="en-US"/>
        </a:p>
      </dgm:t>
    </dgm:pt>
    <dgm:pt modelId="{725BE222-A550-D446-B8AF-BF06B00E2817}">
      <dgm:prSet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2400" dirty="0">
              <a:solidFill>
                <a:srgbClr val="00B050"/>
              </a:solidFill>
            </a:rPr>
            <a:t>Using other codecs</a:t>
          </a:r>
        </a:p>
      </dgm:t>
    </dgm:pt>
    <dgm:pt modelId="{9EF0B998-664E-1241-A65F-DF3595D1AA00}" type="parTrans" cxnId="{EB638985-5DE6-0243-9DAD-2A0175FBCCC7}">
      <dgm:prSet/>
      <dgm:spPr/>
      <dgm:t>
        <a:bodyPr/>
        <a:lstStyle/>
        <a:p>
          <a:endParaRPr lang="en-US"/>
        </a:p>
      </dgm:t>
    </dgm:pt>
    <dgm:pt modelId="{C60ACC74-40F5-7540-AD63-664A1E7850CD}" type="sibTrans" cxnId="{EB638985-5DE6-0243-9DAD-2A0175FBCCC7}">
      <dgm:prSet/>
      <dgm:spPr/>
      <dgm:t>
        <a:bodyPr/>
        <a:lstStyle/>
        <a:p>
          <a:endParaRPr lang="en-US"/>
        </a:p>
      </dgm:t>
    </dgm:pt>
    <dgm:pt modelId="{98071991-C7FF-3A40-BB9C-A46588680B9A}">
      <dgm:prSet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2400" dirty="0">
              <a:solidFill>
                <a:srgbClr val="00B050"/>
              </a:solidFill>
            </a:rPr>
            <a:t>Progressive download</a:t>
          </a:r>
        </a:p>
      </dgm:t>
    </dgm:pt>
    <dgm:pt modelId="{83A8128A-FF4D-C449-ACAB-FAD73FBB57D7}" type="parTrans" cxnId="{FB8BB75A-5D66-CC45-9331-7689F9D05F74}">
      <dgm:prSet/>
      <dgm:spPr/>
      <dgm:t>
        <a:bodyPr/>
        <a:lstStyle/>
        <a:p>
          <a:endParaRPr lang="en-US"/>
        </a:p>
      </dgm:t>
    </dgm:pt>
    <dgm:pt modelId="{F777AFF5-24F2-CF4C-83CF-B9483507BACF}" type="sibTrans" cxnId="{FB8BB75A-5D66-CC45-9331-7689F9D05F74}">
      <dgm:prSet/>
      <dgm:spPr/>
      <dgm:t>
        <a:bodyPr/>
        <a:lstStyle/>
        <a:p>
          <a:endParaRPr lang="en-US"/>
        </a:p>
      </dgm:t>
    </dgm:pt>
    <dgm:pt modelId="{84427CCA-5877-FB4C-A39F-650A92EDED93}">
      <dgm:prSet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2400" dirty="0">
              <a:solidFill>
                <a:srgbClr val="00B050"/>
              </a:solidFill>
            </a:rPr>
            <a:t>Data/quality budget</a:t>
          </a:r>
        </a:p>
      </dgm:t>
    </dgm:pt>
    <dgm:pt modelId="{74FB55AB-6EAD-5647-8A42-6A158645929F}" type="parTrans" cxnId="{5BAE1655-8618-1C49-B5F1-94047A3EA647}">
      <dgm:prSet/>
      <dgm:spPr/>
      <dgm:t>
        <a:bodyPr/>
        <a:lstStyle/>
        <a:p>
          <a:endParaRPr lang="en-US"/>
        </a:p>
      </dgm:t>
    </dgm:pt>
    <dgm:pt modelId="{1744B9C4-E938-F74D-B760-4FC48BC406BA}" type="sibTrans" cxnId="{5BAE1655-8618-1C49-B5F1-94047A3EA647}">
      <dgm:prSet/>
      <dgm:spPr/>
      <dgm:t>
        <a:bodyPr/>
        <a:lstStyle/>
        <a:p>
          <a:endParaRPr lang="en-US"/>
        </a:p>
      </dgm:t>
    </dgm:pt>
    <dgm:pt modelId="{3058CBA9-AAC5-0A47-A0F6-9C7128A2ADF3}">
      <dgm:prSet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1800" dirty="0"/>
            <a:t>QUAD </a:t>
          </a:r>
          <a:r>
            <a:rPr lang="en-US" sz="1400" dirty="0">
              <a:solidFill>
                <a:schemeClr val="tx2"/>
              </a:solidFill>
            </a:rPr>
            <a:t>[</a:t>
          </a:r>
          <a:r>
            <a:rPr lang="en-US" sz="1400" dirty="0" err="1">
              <a:solidFill>
                <a:schemeClr val="tx2"/>
              </a:solidFill>
            </a:rPr>
            <a:t>MMSys</a:t>
          </a:r>
          <a:r>
            <a:rPr lang="en-US" sz="1400" dirty="0">
              <a:solidFill>
                <a:schemeClr val="tx2"/>
              </a:solidFill>
            </a:rPr>
            <a:t> ’19][16]</a:t>
          </a:r>
          <a:r>
            <a:rPr lang="en-US" sz="1800" dirty="0"/>
            <a:t>, </a:t>
          </a:r>
          <a:r>
            <a:rPr lang="en-US" sz="1800" dirty="0" err="1"/>
            <a:t>DataPlanner</a:t>
          </a:r>
          <a:r>
            <a:rPr lang="en-US" sz="1800" dirty="0"/>
            <a:t> </a:t>
          </a:r>
          <a:r>
            <a:rPr lang="en-US" sz="1400" dirty="0">
              <a:solidFill>
                <a:schemeClr val="tx2"/>
              </a:solidFill>
            </a:rPr>
            <a:t>[</a:t>
          </a:r>
          <a:r>
            <a:rPr lang="en-US" sz="1400" dirty="0" err="1">
              <a:solidFill>
                <a:schemeClr val="tx2"/>
              </a:solidFill>
            </a:rPr>
            <a:t>MMSys</a:t>
          </a:r>
          <a:r>
            <a:rPr lang="en-US" sz="1400" dirty="0">
              <a:solidFill>
                <a:schemeClr val="tx2"/>
              </a:solidFill>
            </a:rPr>
            <a:t> ’21][17]</a:t>
          </a:r>
        </a:p>
      </dgm:t>
    </dgm:pt>
    <dgm:pt modelId="{8FD5784D-4308-014D-ABEF-74C0FBB7105F}" type="parTrans" cxnId="{16432485-4E48-4445-B8EA-5D60B32682E2}">
      <dgm:prSet/>
      <dgm:spPr/>
      <dgm:t>
        <a:bodyPr/>
        <a:lstStyle/>
        <a:p>
          <a:endParaRPr lang="en-US"/>
        </a:p>
      </dgm:t>
    </dgm:pt>
    <dgm:pt modelId="{4D0BB1A6-7C05-484B-8B67-CBF9012D9B1C}" type="sibTrans" cxnId="{16432485-4E48-4445-B8EA-5D60B32682E2}">
      <dgm:prSet/>
      <dgm:spPr/>
      <dgm:t>
        <a:bodyPr/>
        <a:lstStyle/>
        <a:p>
          <a:endParaRPr lang="en-US"/>
        </a:p>
      </dgm:t>
    </dgm:pt>
    <dgm:pt modelId="{AF2B5779-68D5-D341-9C18-78BFFCECF25C}">
      <dgm:prSet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1800" dirty="0" err="1"/>
            <a:t>EnDASH</a:t>
          </a:r>
          <a:r>
            <a:rPr lang="en-US" sz="1800" dirty="0"/>
            <a:t> </a:t>
          </a:r>
          <a:r>
            <a:rPr lang="en-US" sz="1400" dirty="0">
              <a:solidFill>
                <a:schemeClr val="tx2"/>
              </a:solidFill>
            </a:rPr>
            <a:t>[IFIP ’20][13]</a:t>
          </a:r>
          <a:r>
            <a:rPr lang="en-US" sz="1800" dirty="0"/>
            <a:t>, </a:t>
          </a:r>
          <a:r>
            <a:rPr lang="en-US" sz="1800" dirty="0" err="1"/>
            <a:t>Breitbach</a:t>
          </a:r>
          <a:r>
            <a:rPr lang="en-US" sz="1800" dirty="0"/>
            <a:t> et al. </a:t>
          </a:r>
          <a:r>
            <a:rPr lang="en-US" sz="1400" dirty="0">
              <a:solidFill>
                <a:schemeClr val="tx2"/>
              </a:solidFill>
            </a:rPr>
            <a:t>[CCNC ’18][14]</a:t>
          </a:r>
          <a:r>
            <a:rPr lang="en-US" sz="1800" dirty="0"/>
            <a:t>, Meng et al. </a:t>
          </a:r>
          <a:r>
            <a:rPr lang="en-US" sz="1400" dirty="0">
              <a:solidFill>
                <a:schemeClr val="tx2"/>
              </a:solidFill>
            </a:rPr>
            <a:t>[ATC ’21][15]</a:t>
          </a:r>
        </a:p>
      </dgm:t>
    </dgm:pt>
    <dgm:pt modelId="{51662F68-B397-AB45-B00B-AB800B4AAFE6}" type="parTrans" cxnId="{2B5BC80E-E03A-9D48-9B7D-97B85CCF0245}">
      <dgm:prSet/>
      <dgm:spPr/>
      <dgm:t>
        <a:bodyPr/>
        <a:lstStyle/>
        <a:p>
          <a:endParaRPr lang="en-US"/>
        </a:p>
      </dgm:t>
    </dgm:pt>
    <dgm:pt modelId="{134ABF9B-8357-D74E-B2A1-3F3854940B0B}" type="sibTrans" cxnId="{2B5BC80E-E03A-9D48-9B7D-97B85CCF0245}">
      <dgm:prSet/>
      <dgm:spPr/>
      <dgm:t>
        <a:bodyPr/>
        <a:lstStyle/>
        <a:p>
          <a:endParaRPr lang="en-US"/>
        </a:p>
      </dgm:t>
    </dgm:pt>
    <dgm:pt modelId="{F026EA16-893A-2E4E-AB92-217D805F05AE}">
      <dgm:prSet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1800" dirty="0" err="1"/>
            <a:t>Vitto</a:t>
          </a:r>
          <a:r>
            <a:rPr lang="en-US" sz="1800" dirty="0"/>
            <a:t> et al. </a:t>
          </a:r>
          <a:r>
            <a:rPr lang="en-US" sz="1400" dirty="0">
              <a:solidFill>
                <a:schemeClr val="tx2"/>
              </a:solidFill>
            </a:rPr>
            <a:t>[ICMEW ’18][12]</a:t>
          </a:r>
        </a:p>
      </dgm:t>
    </dgm:pt>
    <dgm:pt modelId="{A9FB0F67-1CE7-B24C-9CB8-D34E914B4226}" type="parTrans" cxnId="{B73A9CAE-CA41-0B4F-8BD1-3BAEBB4675D5}">
      <dgm:prSet/>
      <dgm:spPr/>
      <dgm:t>
        <a:bodyPr/>
        <a:lstStyle/>
        <a:p>
          <a:endParaRPr lang="en-US"/>
        </a:p>
      </dgm:t>
    </dgm:pt>
    <dgm:pt modelId="{2DA5F4A7-4127-D744-82F6-4147B4841C7F}" type="sibTrans" cxnId="{B73A9CAE-CA41-0B4F-8BD1-3BAEBB4675D5}">
      <dgm:prSet/>
      <dgm:spPr/>
      <dgm:t>
        <a:bodyPr/>
        <a:lstStyle/>
        <a:p>
          <a:endParaRPr lang="en-US"/>
        </a:p>
      </dgm:t>
    </dgm:pt>
    <dgm:pt modelId="{37167828-DD89-6940-AB72-7294A851D363}">
      <dgm:prSet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1800" dirty="0" err="1"/>
            <a:t>ef</a:t>
          </a:r>
          <a:r>
            <a:rPr lang="en-US" sz="1800" dirty="0"/>
            <a:t>-HAS </a:t>
          </a:r>
          <a:r>
            <a:rPr lang="en-US" sz="1400" dirty="0">
              <a:solidFill>
                <a:schemeClr val="tx2"/>
              </a:solidFill>
            </a:rPr>
            <a:t>[IEEE ’18][10]</a:t>
          </a:r>
          <a:r>
            <a:rPr lang="en-US" sz="1800" dirty="0"/>
            <a:t>, e-DASH </a:t>
          </a:r>
          <a:r>
            <a:rPr lang="en-US" sz="1400" dirty="0">
              <a:solidFill>
                <a:schemeClr val="tx2"/>
              </a:solidFill>
            </a:rPr>
            <a:t>[</a:t>
          </a:r>
          <a:r>
            <a:rPr lang="en-US" sz="1400" dirty="0" err="1">
              <a:solidFill>
                <a:schemeClr val="tx2"/>
              </a:solidFill>
            </a:rPr>
            <a:t>WoWMoM</a:t>
          </a:r>
          <a:r>
            <a:rPr lang="en-US" sz="1400" dirty="0">
              <a:solidFill>
                <a:schemeClr val="tx2"/>
              </a:solidFill>
            </a:rPr>
            <a:t> ’17][11]</a:t>
          </a:r>
        </a:p>
      </dgm:t>
    </dgm:pt>
    <dgm:pt modelId="{C17C3327-6713-FB48-9D46-98D9CD6FAB4F}" type="parTrans" cxnId="{DB5E7749-86FA-5741-B380-3B4C8B38BC81}">
      <dgm:prSet/>
      <dgm:spPr/>
      <dgm:t>
        <a:bodyPr/>
        <a:lstStyle/>
        <a:p>
          <a:endParaRPr lang="en-US"/>
        </a:p>
      </dgm:t>
    </dgm:pt>
    <dgm:pt modelId="{BC1856FC-EE43-BE40-B4FF-61904BBB5652}" type="sibTrans" cxnId="{DB5E7749-86FA-5741-B380-3B4C8B38BC81}">
      <dgm:prSet/>
      <dgm:spPr/>
      <dgm:t>
        <a:bodyPr/>
        <a:lstStyle/>
        <a:p>
          <a:endParaRPr lang="en-US"/>
        </a:p>
      </dgm:t>
    </dgm:pt>
    <dgm:pt modelId="{DBBBF6A2-304A-6649-8DBB-6B1D987CBE15}">
      <dgm:prSet custT="1"/>
      <dgm:spPr>
        <a:ln w="28575">
          <a:solidFill>
            <a:srgbClr val="00B050"/>
          </a:solidFill>
        </a:ln>
      </dgm:spPr>
      <dgm:t>
        <a:bodyPr/>
        <a:lstStyle/>
        <a:p>
          <a:r>
            <a:rPr lang="en-US" sz="1800" dirty="0"/>
            <a:t>Chen et al. </a:t>
          </a:r>
          <a:r>
            <a:rPr lang="en-US" sz="1400" dirty="0">
              <a:solidFill>
                <a:schemeClr val="tx2"/>
              </a:solidFill>
            </a:rPr>
            <a:t>[ICDCS ’19][9]</a:t>
          </a:r>
        </a:p>
      </dgm:t>
    </dgm:pt>
    <dgm:pt modelId="{9EDEDDE5-10F1-564A-AF13-9C15060E901B}" type="parTrans" cxnId="{64D9BFE1-9E5E-3A4D-B4E4-6E987E06C7F1}">
      <dgm:prSet/>
      <dgm:spPr/>
      <dgm:t>
        <a:bodyPr/>
        <a:lstStyle/>
        <a:p>
          <a:endParaRPr lang="en-US"/>
        </a:p>
      </dgm:t>
    </dgm:pt>
    <dgm:pt modelId="{22AEBE4C-50A6-0646-A918-F8D32270E4A0}" type="sibTrans" cxnId="{64D9BFE1-9E5E-3A4D-B4E4-6E987E06C7F1}">
      <dgm:prSet/>
      <dgm:spPr/>
      <dgm:t>
        <a:bodyPr/>
        <a:lstStyle/>
        <a:p>
          <a:endParaRPr lang="en-US"/>
        </a:p>
      </dgm:t>
    </dgm:pt>
    <dgm:pt modelId="{BCF900DA-ECB4-314E-B025-F3DF61444F27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1800" dirty="0"/>
            <a:t>Festive </a:t>
          </a:r>
          <a:r>
            <a:rPr lang="en-US" sz="1400" dirty="0">
              <a:solidFill>
                <a:schemeClr val="tx2"/>
              </a:solidFill>
            </a:rPr>
            <a:t>[</a:t>
          </a:r>
          <a:r>
            <a:rPr lang="en-US" sz="1400" dirty="0" err="1">
              <a:solidFill>
                <a:schemeClr val="tx2"/>
              </a:solidFill>
            </a:rPr>
            <a:t>CoNEXT</a:t>
          </a:r>
          <a:r>
            <a:rPr lang="en-US" sz="1400" dirty="0">
              <a:solidFill>
                <a:schemeClr val="tx2"/>
              </a:solidFill>
            </a:rPr>
            <a:t> ’12][2]</a:t>
          </a:r>
        </a:p>
      </dgm:t>
    </dgm:pt>
    <dgm:pt modelId="{B29BE9E9-92B2-FA4A-9BCD-043FA42E8B2F}" type="parTrans" cxnId="{EE7FC567-E809-304E-92FF-35704C422B5C}">
      <dgm:prSet/>
      <dgm:spPr/>
      <dgm:t>
        <a:bodyPr/>
        <a:lstStyle/>
        <a:p>
          <a:endParaRPr lang="en-US"/>
        </a:p>
      </dgm:t>
    </dgm:pt>
    <dgm:pt modelId="{372FD671-0E65-374B-9EFC-79B69D62A3A6}" type="sibTrans" cxnId="{EE7FC567-E809-304E-92FF-35704C422B5C}">
      <dgm:prSet/>
      <dgm:spPr/>
      <dgm:t>
        <a:bodyPr/>
        <a:lstStyle/>
        <a:p>
          <a:endParaRPr lang="en-US"/>
        </a:p>
      </dgm:t>
    </dgm:pt>
    <dgm:pt modelId="{94AD4A41-E8DD-C448-9090-83F0C9487BE2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1800" dirty="0"/>
            <a:t>MPC </a:t>
          </a:r>
          <a:r>
            <a:rPr lang="en-US" sz="1400" dirty="0">
              <a:solidFill>
                <a:schemeClr val="tx2"/>
              </a:solidFill>
            </a:rPr>
            <a:t>[SIGCOMM ’15][3]</a:t>
          </a:r>
        </a:p>
      </dgm:t>
    </dgm:pt>
    <dgm:pt modelId="{90C70633-F4B3-8940-BFAF-E5DFC5D0D7EC}" type="parTrans" cxnId="{DAD4F009-F6F6-8645-8768-8D003DB14331}">
      <dgm:prSet/>
      <dgm:spPr/>
      <dgm:t>
        <a:bodyPr/>
        <a:lstStyle/>
        <a:p>
          <a:endParaRPr lang="en-US"/>
        </a:p>
      </dgm:t>
    </dgm:pt>
    <dgm:pt modelId="{E07353BA-0E7F-0A40-93DE-38DE6B1200EB}" type="sibTrans" cxnId="{DAD4F009-F6F6-8645-8768-8D003DB14331}">
      <dgm:prSet/>
      <dgm:spPr/>
      <dgm:t>
        <a:bodyPr/>
        <a:lstStyle/>
        <a:p>
          <a:endParaRPr lang="en-US"/>
        </a:p>
      </dgm:t>
    </dgm:pt>
    <dgm:pt modelId="{7733E3FD-FB33-E042-B065-E8E6EAFA67CC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1800" dirty="0"/>
            <a:t>BOLAE, Dynamic ABR </a:t>
          </a:r>
          <a:r>
            <a:rPr lang="en-US" sz="1400" dirty="0">
              <a:solidFill>
                <a:schemeClr val="tx2"/>
              </a:solidFill>
            </a:rPr>
            <a:t>[</a:t>
          </a:r>
          <a:r>
            <a:rPr lang="en-US" sz="1400" dirty="0" err="1">
              <a:solidFill>
                <a:schemeClr val="tx2"/>
              </a:solidFill>
            </a:rPr>
            <a:t>MMSys</a:t>
          </a:r>
          <a:r>
            <a:rPr lang="en-US" sz="1400" dirty="0">
              <a:solidFill>
                <a:schemeClr val="tx2"/>
              </a:solidFill>
            </a:rPr>
            <a:t> ’18][4]</a:t>
          </a:r>
        </a:p>
      </dgm:t>
    </dgm:pt>
    <dgm:pt modelId="{213310C9-C076-644F-BAD7-B6EE81637098}" type="parTrans" cxnId="{BDE51765-6593-B14D-89E4-64E09F41FEF9}">
      <dgm:prSet/>
      <dgm:spPr/>
      <dgm:t>
        <a:bodyPr/>
        <a:lstStyle/>
        <a:p>
          <a:endParaRPr lang="en-US"/>
        </a:p>
      </dgm:t>
    </dgm:pt>
    <dgm:pt modelId="{4597BD75-C5CD-8346-81A8-218AA58EE6B2}" type="sibTrans" cxnId="{BDE51765-6593-B14D-89E4-64E09F41FEF9}">
      <dgm:prSet/>
      <dgm:spPr/>
      <dgm:t>
        <a:bodyPr/>
        <a:lstStyle/>
        <a:p>
          <a:endParaRPr lang="en-US"/>
        </a:p>
      </dgm:t>
    </dgm:pt>
    <dgm:pt modelId="{587644CD-A1CA-AA46-844D-C1298DCC71CD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1800" dirty="0"/>
            <a:t>Oboe </a:t>
          </a:r>
          <a:r>
            <a:rPr lang="en-US" sz="1400" dirty="0">
              <a:solidFill>
                <a:schemeClr val="tx2"/>
              </a:solidFill>
            </a:rPr>
            <a:t>[SIGCOMM ’18][6]</a:t>
          </a:r>
        </a:p>
      </dgm:t>
    </dgm:pt>
    <dgm:pt modelId="{C38F06F6-EFDA-A048-84F5-07E5712DA691}" type="parTrans" cxnId="{C9DCC668-68B3-784F-A785-F794A05C69C9}">
      <dgm:prSet/>
      <dgm:spPr/>
      <dgm:t>
        <a:bodyPr/>
        <a:lstStyle/>
        <a:p>
          <a:endParaRPr lang="en-US"/>
        </a:p>
      </dgm:t>
    </dgm:pt>
    <dgm:pt modelId="{584130E8-6380-3548-8163-638DE635D839}" type="sibTrans" cxnId="{C9DCC668-68B3-784F-A785-F794A05C69C9}">
      <dgm:prSet/>
      <dgm:spPr/>
      <dgm:t>
        <a:bodyPr/>
        <a:lstStyle/>
        <a:p>
          <a:endParaRPr lang="en-US"/>
        </a:p>
      </dgm:t>
    </dgm:pt>
    <dgm:pt modelId="{F3C51D6D-382E-8B40-ABA2-C0FD25F4B490}">
      <dgm:prSet custT="1"/>
      <dgm:spPr>
        <a:ln w="28575">
          <a:solidFill>
            <a:srgbClr val="0070C0"/>
          </a:solidFill>
        </a:ln>
      </dgm:spPr>
      <dgm:t>
        <a:bodyPr/>
        <a:lstStyle/>
        <a:p>
          <a:r>
            <a:rPr lang="en-US" sz="1800" dirty="0" err="1"/>
            <a:t>Comyco</a:t>
          </a:r>
          <a:r>
            <a:rPr lang="en-US" sz="1800" dirty="0"/>
            <a:t> </a:t>
          </a:r>
          <a:r>
            <a:rPr lang="en-US" sz="1400" dirty="0">
              <a:solidFill>
                <a:schemeClr val="tx2"/>
              </a:solidFill>
            </a:rPr>
            <a:t>[MM ’19][8]</a:t>
          </a:r>
        </a:p>
      </dgm:t>
    </dgm:pt>
    <dgm:pt modelId="{5C176967-E7E7-0441-B636-001F05C7FB26}" type="parTrans" cxnId="{0916D70D-47AA-6D4B-84D5-D630BD3C1711}">
      <dgm:prSet/>
      <dgm:spPr/>
      <dgm:t>
        <a:bodyPr/>
        <a:lstStyle/>
        <a:p>
          <a:endParaRPr lang="en-US"/>
        </a:p>
      </dgm:t>
    </dgm:pt>
    <dgm:pt modelId="{FF80E6E2-73B6-CB4F-A6A3-AC72ED1141D7}" type="sibTrans" cxnId="{0916D70D-47AA-6D4B-84D5-D630BD3C1711}">
      <dgm:prSet/>
      <dgm:spPr/>
      <dgm:t>
        <a:bodyPr/>
        <a:lstStyle/>
        <a:p>
          <a:endParaRPr lang="en-US"/>
        </a:p>
      </dgm:t>
    </dgm:pt>
    <dgm:pt modelId="{E4F3A50F-C7E6-4144-B7AE-5A7EBD7BFF30}" type="pres">
      <dgm:prSet presAssocID="{AD427018-02EA-B84D-9789-3EF226E925F4}" presName="diagram" presStyleCnt="0">
        <dgm:presLayoutVars>
          <dgm:dir/>
          <dgm:resizeHandles val="exact"/>
        </dgm:presLayoutVars>
      </dgm:prSet>
      <dgm:spPr/>
    </dgm:pt>
    <dgm:pt modelId="{4F7EB542-EA2E-7543-8AD0-B10AA8A7423F}" type="pres">
      <dgm:prSet presAssocID="{F68AE7C1-BF89-A74D-A48D-19BBF112EDE7}" presName="node" presStyleLbl="node1" presStyleIdx="0" presStyleCnt="2" custScaleY="133660">
        <dgm:presLayoutVars>
          <dgm:bulletEnabled val="1"/>
        </dgm:presLayoutVars>
      </dgm:prSet>
      <dgm:spPr/>
    </dgm:pt>
    <dgm:pt modelId="{C8532BEE-F4BB-374B-B156-ED8EC92D75D3}" type="pres">
      <dgm:prSet presAssocID="{17119B77-6E13-C640-BAFB-3942721501BE}" presName="sibTrans" presStyleCnt="0"/>
      <dgm:spPr/>
    </dgm:pt>
    <dgm:pt modelId="{CC22FB5D-A2FE-EC49-94F4-A974012DDEFF}" type="pres">
      <dgm:prSet presAssocID="{48995D8B-6804-0E43-ADC7-C7E3863B0DE4}" presName="node" presStyleLbl="node1" presStyleIdx="1" presStyleCnt="2" custScaleY="133660">
        <dgm:presLayoutVars>
          <dgm:bulletEnabled val="1"/>
        </dgm:presLayoutVars>
      </dgm:prSet>
      <dgm:spPr/>
    </dgm:pt>
  </dgm:ptLst>
  <dgm:cxnLst>
    <dgm:cxn modelId="{1B1D7402-355F-2148-8450-A63705671AE4}" srcId="{AD427018-02EA-B84D-9789-3EF226E925F4}" destId="{48995D8B-6804-0E43-ADC7-C7E3863B0DE4}" srcOrd="1" destOrd="0" parTransId="{85DD3B7E-02CD-4647-872B-945D056CE608}" sibTransId="{FB1638C9-A7ED-384D-B116-65454E6B7077}"/>
    <dgm:cxn modelId="{2E89BD05-9673-5247-8FCB-3D70ADBB2A05}" srcId="{0002411B-0923-1A40-A665-A9EE797F99A1}" destId="{BEA37B76-6C5A-324B-9FD5-FAE8CF7FD99E}" srcOrd="2" destOrd="0" parTransId="{CA23794C-C906-5142-8566-D48E2806E73D}" sibTransId="{0BB3D0C8-FEB1-884D-9F2B-89E3364F62B9}"/>
    <dgm:cxn modelId="{FAF5C107-D16E-DA41-BAF4-302577DE246F}" type="presOf" srcId="{B4169627-E0F2-DF49-BF76-3DD8B424D82B}" destId="{CC22FB5D-A2FE-EC49-94F4-A974012DDEFF}" srcOrd="0" destOrd="3" presId="urn:microsoft.com/office/officeart/2005/8/layout/default"/>
    <dgm:cxn modelId="{DAD4F009-F6F6-8645-8768-8D003DB14331}" srcId="{6FF45611-5590-8D4F-8EF5-41C59241D7CB}" destId="{94AD4A41-E8DD-C448-9090-83F0C9487BE2}" srcOrd="2" destOrd="0" parTransId="{90C70633-F4B3-8940-BFAF-E5DFC5D0D7EC}" sibTransId="{E07353BA-0E7F-0A40-93DE-38DE6B1200EB}"/>
    <dgm:cxn modelId="{0916D70D-47AA-6D4B-84D5-D630BD3C1711}" srcId="{0002411B-0923-1A40-A665-A9EE797F99A1}" destId="{F3C51D6D-382E-8B40-ABA2-C0FD25F4B490}" srcOrd="3" destOrd="0" parTransId="{5C176967-E7E7-0441-B636-001F05C7FB26}" sibTransId="{FF80E6E2-73B6-CB4F-A6A3-AC72ED1141D7}"/>
    <dgm:cxn modelId="{2B5BC80E-E03A-9D48-9B7D-97B85CCF0245}" srcId="{98071991-C7FF-3A40-BB9C-A46588680B9A}" destId="{AF2B5779-68D5-D341-9C18-78BFFCECF25C}" srcOrd="0" destOrd="0" parTransId="{51662F68-B397-AB45-B00B-AB800B4AAFE6}" sibTransId="{134ABF9B-8357-D74E-B2A1-3F3854940B0B}"/>
    <dgm:cxn modelId="{E3A33E20-79E5-7543-BE2C-79636A652502}" srcId="{48995D8B-6804-0E43-ADC7-C7E3863B0DE4}" destId="{B4169627-E0F2-DF49-BF76-3DD8B424D82B}" srcOrd="1" destOrd="0" parTransId="{5D8855C6-A980-9645-9B5D-983B2C77F336}" sibTransId="{BA2EF490-A0FF-544A-A5AE-558D5F46EF70}"/>
    <dgm:cxn modelId="{4EB98921-E9DA-F644-8F4E-4B0B8D8CE786}" srcId="{F68AE7C1-BF89-A74D-A48D-19BBF112EDE7}" destId="{0002411B-0923-1A40-A665-A9EE797F99A1}" srcOrd="1" destOrd="0" parTransId="{7BA786E1-3A33-5647-90D5-EB8ADA6CBB20}" sibTransId="{26FF7A3C-7625-6649-8E62-0CA06C6ABDFD}"/>
    <dgm:cxn modelId="{61094F22-B694-644E-AC34-A75172CE64F5}" type="presOf" srcId="{7733E3FD-FB33-E042-B065-E8E6EAFA67CC}" destId="{4F7EB542-EA2E-7543-8AD0-B10AA8A7423F}" srcOrd="0" destOrd="5" presId="urn:microsoft.com/office/officeart/2005/8/layout/default"/>
    <dgm:cxn modelId="{374D3C27-D9AE-8B4F-8525-0D78F80CBFD4}" type="presOf" srcId="{BCF900DA-ECB4-314E-B025-F3DF61444F27}" destId="{4F7EB542-EA2E-7543-8AD0-B10AA8A7423F}" srcOrd="0" destOrd="3" presId="urn:microsoft.com/office/officeart/2005/8/layout/default"/>
    <dgm:cxn modelId="{93147A28-29CD-AD4C-9964-763D37FCBE4D}" type="presOf" srcId="{98071991-C7FF-3A40-BB9C-A46588680B9A}" destId="{CC22FB5D-A2FE-EC49-94F4-A974012DDEFF}" srcOrd="0" destOrd="7" presId="urn:microsoft.com/office/officeart/2005/8/layout/default"/>
    <dgm:cxn modelId="{7D48F12A-AAD9-6848-ABC2-72D3F158054E}" type="presOf" srcId="{BEA37B76-6C5A-324B-9FD5-FAE8CF7FD99E}" destId="{4F7EB542-EA2E-7543-8AD0-B10AA8A7423F}" srcOrd="0" destOrd="9" presId="urn:microsoft.com/office/officeart/2005/8/layout/default"/>
    <dgm:cxn modelId="{267ABD40-5E2F-4E40-AF3C-43FD16795189}" type="presOf" srcId="{4EDB8AEC-72B7-5C48-9813-6497FF17D01F}" destId="{4F7EB542-EA2E-7543-8AD0-B10AA8A7423F}" srcOrd="0" destOrd="2" presId="urn:microsoft.com/office/officeart/2005/8/layout/default"/>
    <dgm:cxn modelId="{DB5E7749-86FA-5741-B380-3B4C8B38BC81}" srcId="{B4169627-E0F2-DF49-BF76-3DD8B424D82B}" destId="{37167828-DD89-6940-AB72-7294A851D363}" srcOrd="0" destOrd="0" parTransId="{C17C3327-6713-FB48-9D46-98D9CD6FAB4F}" sibTransId="{BC1856FC-EE43-BE40-B4FF-61904BBB5652}"/>
    <dgm:cxn modelId="{058C0154-7D3F-644C-8840-368DD921826E}" type="presOf" srcId="{DBBBF6A2-304A-6649-8DBB-6B1D987CBE15}" destId="{CC22FB5D-A2FE-EC49-94F4-A974012DDEFF}" srcOrd="0" destOrd="2" presId="urn:microsoft.com/office/officeart/2005/8/layout/default"/>
    <dgm:cxn modelId="{5BAE1655-8618-1C49-B5F1-94047A3EA647}" srcId="{48995D8B-6804-0E43-ADC7-C7E3863B0DE4}" destId="{84427CCA-5877-FB4C-A39F-650A92EDED93}" srcOrd="4" destOrd="0" parTransId="{74FB55AB-6EAD-5647-8A42-6A158645929F}" sibTransId="{1744B9C4-E938-F74D-B760-4FC48BC406BA}"/>
    <dgm:cxn modelId="{FB8BB75A-5D66-CC45-9331-7689F9D05F74}" srcId="{48995D8B-6804-0E43-ADC7-C7E3863B0DE4}" destId="{98071991-C7FF-3A40-BB9C-A46588680B9A}" srcOrd="3" destOrd="0" parTransId="{83A8128A-FF4D-C449-ACAB-FAD73FBB57D7}" sibTransId="{F777AFF5-24F2-CF4C-83CF-B9483507BACF}"/>
    <dgm:cxn modelId="{FE2F935F-AFB1-104D-AAD1-27A87355ED6C}" type="presOf" srcId="{BCD539C3-B171-4047-9877-51EC719F9F21}" destId="{4F7EB542-EA2E-7543-8AD0-B10AA8A7423F}" srcOrd="0" destOrd="7" presId="urn:microsoft.com/office/officeart/2005/8/layout/default"/>
    <dgm:cxn modelId="{C7FF9C61-50A9-274A-A6A3-AFF7644FE8A3}" srcId="{F68AE7C1-BF89-A74D-A48D-19BBF112EDE7}" destId="{6FF45611-5590-8D4F-8EF5-41C59241D7CB}" srcOrd="0" destOrd="0" parTransId="{1C6A4DB8-5C61-234F-A542-CCF1A44176F5}" sibTransId="{BE8AE2AA-FC3F-364E-B6AD-6F1FB87D74F3}"/>
    <dgm:cxn modelId="{BDE51765-6593-B14D-89E4-64E09F41FEF9}" srcId="{6FF45611-5590-8D4F-8EF5-41C59241D7CB}" destId="{7733E3FD-FB33-E042-B065-E8E6EAFA67CC}" srcOrd="3" destOrd="0" parTransId="{213310C9-C076-644F-BAD7-B6EE81637098}" sibTransId="{4597BD75-C5CD-8346-81A8-218AA58EE6B2}"/>
    <dgm:cxn modelId="{876C2467-C147-7B40-9D8C-79ED5B411D34}" type="presOf" srcId="{AD427018-02EA-B84D-9789-3EF226E925F4}" destId="{E4F3A50F-C7E6-4144-B7AE-5A7EBD7BFF30}" srcOrd="0" destOrd="0" presId="urn:microsoft.com/office/officeart/2005/8/layout/default"/>
    <dgm:cxn modelId="{EE7FC567-E809-304E-92FF-35704C422B5C}" srcId="{6FF45611-5590-8D4F-8EF5-41C59241D7CB}" destId="{BCF900DA-ECB4-314E-B025-F3DF61444F27}" srcOrd="1" destOrd="0" parTransId="{B29BE9E9-92B2-FA4A-9BCD-043FA42E8B2F}" sibTransId="{372FD671-0E65-374B-9EFC-79B69D62A3A6}"/>
    <dgm:cxn modelId="{C9DCC668-68B3-784F-A785-F794A05C69C9}" srcId="{0002411B-0923-1A40-A665-A9EE797F99A1}" destId="{587644CD-A1CA-AA46-844D-C1298DCC71CD}" srcOrd="1" destOrd="0" parTransId="{C38F06F6-EFDA-A048-84F5-07E5712DA691}" sibTransId="{584130E8-6380-3548-8163-638DE635D839}"/>
    <dgm:cxn modelId="{24CF2E6F-73FA-1A43-980E-35C53B4F5BA7}" type="presOf" srcId="{3058CBA9-AAC5-0A47-A0F6-9C7128A2ADF3}" destId="{CC22FB5D-A2FE-EC49-94F4-A974012DDEFF}" srcOrd="0" destOrd="10" presId="urn:microsoft.com/office/officeart/2005/8/layout/default"/>
    <dgm:cxn modelId="{17E41972-90A3-344E-88E7-B81E9923141F}" type="presOf" srcId="{48995D8B-6804-0E43-ADC7-C7E3863B0DE4}" destId="{CC22FB5D-A2FE-EC49-94F4-A974012DDEFF}" srcOrd="0" destOrd="0" presId="urn:microsoft.com/office/officeart/2005/8/layout/default"/>
    <dgm:cxn modelId="{80EAD77B-F2B8-4542-91F6-FB024CA5038B}" type="presOf" srcId="{AF2B5779-68D5-D341-9C18-78BFFCECF25C}" destId="{CC22FB5D-A2FE-EC49-94F4-A974012DDEFF}" srcOrd="0" destOrd="8" presId="urn:microsoft.com/office/officeart/2005/8/layout/default"/>
    <dgm:cxn modelId="{9D18207F-2A26-CC4A-AA2B-A84CCF070351}" type="presOf" srcId="{587644CD-A1CA-AA46-844D-C1298DCC71CD}" destId="{4F7EB542-EA2E-7543-8AD0-B10AA8A7423F}" srcOrd="0" destOrd="8" presId="urn:microsoft.com/office/officeart/2005/8/layout/default"/>
    <dgm:cxn modelId="{4E162E83-C45D-F748-93A8-152104B1ABE4}" type="presOf" srcId="{F68AE7C1-BF89-A74D-A48D-19BBF112EDE7}" destId="{4F7EB542-EA2E-7543-8AD0-B10AA8A7423F}" srcOrd="0" destOrd="0" presId="urn:microsoft.com/office/officeart/2005/8/layout/default"/>
    <dgm:cxn modelId="{16432485-4E48-4445-B8EA-5D60B32682E2}" srcId="{84427CCA-5877-FB4C-A39F-650A92EDED93}" destId="{3058CBA9-AAC5-0A47-A0F6-9C7128A2ADF3}" srcOrd="0" destOrd="0" parTransId="{8FD5784D-4308-014D-ABEF-74C0FBB7105F}" sibTransId="{4D0BB1A6-7C05-484B-8B67-CBF9012D9B1C}"/>
    <dgm:cxn modelId="{EB638985-5DE6-0243-9DAD-2A0175FBCCC7}" srcId="{48995D8B-6804-0E43-ADC7-C7E3863B0DE4}" destId="{725BE222-A550-D446-B8AF-BF06B00E2817}" srcOrd="2" destOrd="0" parTransId="{9EF0B998-664E-1241-A65F-DF3595D1AA00}" sibTransId="{C60ACC74-40F5-7540-AD63-664A1E7850CD}"/>
    <dgm:cxn modelId="{3FDA5489-729C-9C4F-96AA-6A071CF52891}" type="presOf" srcId="{725BE222-A550-D446-B8AF-BF06B00E2817}" destId="{CC22FB5D-A2FE-EC49-94F4-A974012DDEFF}" srcOrd="0" destOrd="5" presId="urn:microsoft.com/office/officeart/2005/8/layout/default"/>
    <dgm:cxn modelId="{8E34B98A-6327-B945-A67D-623D5AEC30F8}" srcId="{0002411B-0923-1A40-A665-A9EE797F99A1}" destId="{BCD539C3-B171-4047-9877-51EC719F9F21}" srcOrd="0" destOrd="0" parTransId="{421F8522-5AFB-6E43-9E0A-B6C9AA83E4D8}" sibTransId="{C33E1DF6-40F2-AB42-85D4-EF528D79068C}"/>
    <dgm:cxn modelId="{E74EED8B-9BB0-5647-8623-A4ED4567E23B}" srcId="{6FF45611-5590-8D4F-8EF5-41C59241D7CB}" destId="{4EDB8AEC-72B7-5C48-9813-6497FF17D01F}" srcOrd="0" destOrd="0" parTransId="{98706A97-1EB1-C949-A364-5DA2DE822313}" sibTransId="{C888C83B-3546-CB4D-BA20-0A400920B5E8}"/>
    <dgm:cxn modelId="{AD3DBD8E-1DA8-4049-A42D-4AC7ED996845}" type="presOf" srcId="{F026EA16-893A-2E4E-AB92-217D805F05AE}" destId="{CC22FB5D-A2FE-EC49-94F4-A974012DDEFF}" srcOrd="0" destOrd="6" presId="urn:microsoft.com/office/officeart/2005/8/layout/default"/>
    <dgm:cxn modelId="{6CA9CB95-3FDE-804D-96DE-8843FCDF49ED}" type="presOf" srcId="{94AD4A41-E8DD-C448-9090-83F0C9487BE2}" destId="{4F7EB542-EA2E-7543-8AD0-B10AA8A7423F}" srcOrd="0" destOrd="4" presId="urn:microsoft.com/office/officeart/2005/8/layout/default"/>
    <dgm:cxn modelId="{E2C4F4A5-C49B-D745-96C6-3DABF073067A}" type="presOf" srcId="{37167828-DD89-6940-AB72-7294A851D363}" destId="{CC22FB5D-A2FE-EC49-94F4-A974012DDEFF}" srcOrd="0" destOrd="4" presId="urn:microsoft.com/office/officeart/2005/8/layout/default"/>
    <dgm:cxn modelId="{AC047DA7-CF45-4746-81CF-F25AB81C1AE5}" srcId="{AD427018-02EA-B84D-9789-3EF226E925F4}" destId="{F68AE7C1-BF89-A74D-A48D-19BBF112EDE7}" srcOrd="0" destOrd="0" parTransId="{2769B9F1-A7C5-404B-A4DE-F1C083D6F0C6}" sibTransId="{17119B77-6E13-C640-BAFB-3942721501BE}"/>
    <dgm:cxn modelId="{EA7CCEAC-C1B6-E040-9D85-6D4F44A1F848}" type="presOf" srcId="{6FF45611-5590-8D4F-8EF5-41C59241D7CB}" destId="{4F7EB542-EA2E-7543-8AD0-B10AA8A7423F}" srcOrd="0" destOrd="1" presId="urn:microsoft.com/office/officeart/2005/8/layout/default"/>
    <dgm:cxn modelId="{B73A9CAE-CA41-0B4F-8BD1-3BAEBB4675D5}" srcId="{725BE222-A550-D446-B8AF-BF06B00E2817}" destId="{F026EA16-893A-2E4E-AB92-217D805F05AE}" srcOrd="0" destOrd="0" parTransId="{A9FB0F67-1CE7-B24C-9CB8-D34E914B4226}" sibTransId="{2DA5F4A7-4127-D744-82F6-4147B4841C7F}"/>
    <dgm:cxn modelId="{8D6671C0-2D16-4F4C-BAC5-9F7401DDA084}" type="presOf" srcId="{F3C51D6D-382E-8B40-ABA2-C0FD25F4B490}" destId="{4F7EB542-EA2E-7543-8AD0-B10AA8A7423F}" srcOrd="0" destOrd="10" presId="urn:microsoft.com/office/officeart/2005/8/layout/default"/>
    <dgm:cxn modelId="{0158BED8-1306-674E-9305-A8F19AB26BDF}" type="presOf" srcId="{0002411B-0923-1A40-A665-A9EE797F99A1}" destId="{4F7EB542-EA2E-7543-8AD0-B10AA8A7423F}" srcOrd="0" destOrd="6" presId="urn:microsoft.com/office/officeart/2005/8/layout/default"/>
    <dgm:cxn modelId="{64D9BFE1-9E5E-3A4D-B4E4-6E987E06C7F1}" srcId="{18DD855D-5867-3244-B888-B9E126BF735C}" destId="{DBBBF6A2-304A-6649-8DBB-6B1D987CBE15}" srcOrd="0" destOrd="0" parTransId="{9EDEDDE5-10F1-564A-AF13-9C15060E901B}" sibTransId="{22AEBE4C-50A6-0646-A918-F8D32270E4A0}"/>
    <dgm:cxn modelId="{17DEF3E2-5011-7F47-9676-BE83ADF69D74}" type="presOf" srcId="{18DD855D-5867-3244-B888-B9E126BF735C}" destId="{CC22FB5D-A2FE-EC49-94F4-A974012DDEFF}" srcOrd="0" destOrd="1" presId="urn:microsoft.com/office/officeart/2005/8/layout/default"/>
    <dgm:cxn modelId="{27E25DED-FD77-B045-8D73-7F2E8E1D46F7}" type="presOf" srcId="{84427CCA-5877-FB4C-A39F-650A92EDED93}" destId="{CC22FB5D-A2FE-EC49-94F4-A974012DDEFF}" srcOrd="0" destOrd="9" presId="urn:microsoft.com/office/officeart/2005/8/layout/default"/>
    <dgm:cxn modelId="{AEF046FE-D552-9744-90D9-0E4CA5FEF459}" srcId="{48995D8B-6804-0E43-ADC7-C7E3863B0DE4}" destId="{18DD855D-5867-3244-B888-B9E126BF735C}" srcOrd="0" destOrd="0" parTransId="{1419A6CF-1092-E04C-8423-5AF1DAEACB4D}" sibTransId="{3EB69FD5-ED95-154A-BD39-E1662B2B9306}"/>
    <dgm:cxn modelId="{0193C1DC-9714-154D-AC56-E03494E0A669}" type="presParOf" srcId="{E4F3A50F-C7E6-4144-B7AE-5A7EBD7BFF30}" destId="{4F7EB542-EA2E-7543-8AD0-B10AA8A7423F}" srcOrd="0" destOrd="0" presId="urn:microsoft.com/office/officeart/2005/8/layout/default"/>
    <dgm:cxn modelId="{7D65B29C-14A2-E844-A2B7-8E5437B8B110}" type="presParOf" srcId="{E4F3A50F-C7E6-4144-B7AE-5A7EBD7BFF30}" destId="{C8532BEE-F4BB-374B-B156-ED8EC92D75D3}" srcOrd="1" destOrd="0" presId="urn:microsoft.com/office/officeart/2005/8/layout/default"/>
    <dgm:cxn modelId="{F8223583-F4B4-664C-ABA9-414031384B55}" type="presParOf" srcId="{E4F3A50F-C7E6-4144-B7AE-5A7EBD7BFF30}" destId="{CC22FB5D-A2FE-EC49-94F4-A974012DDEF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EB542-EA2E-7543-8AD0-B10AA8A7423F}">
      <dsp:nvSpPr>
        <dsp:cNvPr id="0" name=""/>
        <dsp:cNvSpPr/>
      </dsp:nvSpPr>
      <dsp:spPr>
        <a:xfrm>
          <a:off x="1418" y="701703"/>
          <a:ext cx="5533757" cy="4437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solidFill>
                <a:srgbClr val="0070C0"/>
              </a:solidFill>
            </a:rPr>
            <a:t>QoE</a:t>
          </a:r>
          <a:r>
            <a:rPr lang="en-US" sz="3600" kern="1200" dirty="0">
              <a:solidFill>
                <a:srgbClr val="0070C0"/>
              </a:solidFill>
            </a:rPr>
            <a:t> Targeted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0070C0"/>
              </a:solidFill>
            </a:rPr>
            <a:t>Rule-based Models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BOLA </a:t>
          </a:r>
          <a:r>
            <a:rPr lang="en-US" sz="1400" kern="1200" dirty="0">
              <a:solidFill>
                <a:schemeClr val="tx2"/>
              </a:solidFill>
            </a:rPr>
            <a:t>[INFOCOM ’16][1]</a:t>
          </a:r>
          <a:endParaRPr lang="en-US" sz="14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Festive </a:t>
          </a:r>
          <a:r>
            <a:rPr lang="en-US" sz="1400" kern="1200" dirty="0">
              <a:solidFill>
                <a:schemeClr val="tx2"/>
              </a:solidFill>
            </a:rPr>
            <a:t>[</a:t>
          </a:r>
          <a:r>
            <a:rPr lang="en-US" sz="1400" kern="1200" dirty="0" err="1">
              <a:solidFill>
                <a:schemeClr val="tx2"/>
              </a:solidFill>
            </a:rPr>
            <a:t>CoNEXT</a:t>
          </a:r>
          <a:r>
            <a:rPr lang="en-US" sz="1400" kern="1200" dirty="0">
              <a:solidFill>
                <a:schemeClr val="tx2"/>
              </a:solidFill>
            </a:rPr>
            <a:t> ’12][2]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MPC </a:t>
          </a:r>
          <a:r>
            <a:rPr lang="en-US" sz="1400" kern="1200" dirty="0">
              <a:solidFill>
                <a:schemeClr val="tx2"/>
              </a:solidFill>
            </a:rPr>
            <a:t>[SIGCOMM ’15][3]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BOLAE, Dynamic ABR </a:t>
          </a:r>
          <a:r>
            <a:rPr lang="en-US" sz="1400" kern="1200" dirty="0">
              <a:solidFill>
                <a:schemeClr val="tx2"/>
              </a:solidFill>
            </a:rPr>
            <a:t>[</a:t>
          </a:r>
          <a:r>
            <a:rPr lang="en-US" sz="1400" kern="1200" dirty="0" err="1">
              <a:solidFill>
                <a:schemeClr val="tx2"/>
              </a:solidFill>
            </a:rPr>
            <a:t>MMSys</a:t>
          </a:r>
          <a:r>
            <a:rPr lang="en-US" sz="1400" kern="1200" dirty="0">
              <a:solidFill>
                <a:schemeClr val="tx2"/>
              </a:solidFill>
            </a:rPr>
            <a:t> ’18][4]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0070C0"/>
              </a:solidFill>
            </a:rPr>
            <a:t>Learning-based Models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Pensieve</a:t>
          </a:r>
          <a:r>
            <a:rPr lang="en-US" sz="1800" kern="1200" dirty="0"/>
            <a:t> </a:t>
          </a:r>
          <a:r>
            <a:rPr lang="en-US" sz="1400" kern="1200" dirty="0">
              <a:solidFill>
                <a:schemeClr val="tx2"/>
              </a:solidFill>
            </a:rPr>
            <a:t>[SIGCOMM ’17][5]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Oboe </a:t>
          </a:r>
          <a:r>
            <a:rPr lang="en-US" sz="1400" kern="1200" dirty="0">
              <a:solidFill>
                <a:schemeClr val="tx2"/>
              </a:solidFill>
            </a:rPr>
            <a:t>[SIGCOMM ’18][6]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Fugu </a:t>
          </a:r>
          <a:r>
            <a:rPr lang="en-US" sz="1400" kern="1200" dirty="0">
              <a:solidFill>
                <a:schemeClr val="tx2"/>
              </a:solidFill>
            </a:rPr>
            <a:t>[NSDI ’20][7]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Comyco</a:t>
          </a:r>
          <a:r>
            <a:rPr lang="en-US" sz="1800" kern="1200" dirty="0"/>
            <a:t> </a:t>
          </a:r>
          <a:r>
            <a:rPr lang="en-US" sz="1400" kern="1200" dirty="0">
              <a:solidFill>
                <a:schemeClr val="tx2"/>
              </a:solidFill>
            </a:rPr>
            <a:t>[MM ’19][8]</a:t>
          </a:r>
        </a:p>
      </dsp:txBody>
      <dsp:txXfrm>
        <a:off x="1418" y="701703"/>
        <a:ext cx="5533757" cy="4437852"/>
      </dsp:txXfrm>
    </dsp:sp>
    <dsp:sp modelId="{CC22FB5D-A2FE-EC49-94F4-A974012DDEFF}">
      <dsp:nvSpPr>
        <dsp:cNvPr id="0" name=""/>
        <dsp:cNvSpPr/>
      </dsp:nvSpPr>
      <dsp:spPr>
        <a:xfrm>
          <a:off x="6088552" y="701703"/>
          <a:ext cx="5533757" cy="4437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rgbClr val="00B050"/>
              </a:solidFill>
            </a:rPr>
            <a:t>Energy Aware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00B050"/>
              </a:solidFill>
            </a:rPr>
            <a:t>Context aware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Chen et al. </a:t>
          </a:r>
          <a:r>
            <a:rPr lang="en-US" sz="1400" kern="1200" dirty="0">
              <a:solidFill>
                <a:schemeClr val="tx2"/>
              </a:solidFill>
            </a:rPr>
            <a:t>[ICDCS ’19][9]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00B050"/>
              </a:solidFill>
            </a:rPr>
            <a:t>Additional layer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ef</a:t>
          </a:r>
          <a:r>
            <a:rPr lang="en-US" sz="1800" kern="1200" dirty="0"/>
            <a:t>-HAS </a:t>
          </a:r>
          <a:r>
            <a:rPr lang="en-US" sz="1400" kern="1200" dirty="0">
              <a:solidFill>
                <a:schemeClr val="tx2"/>
              </a:solidFill>
            </a:rPr>
            <a:t>[IEEE ’18][10]</a:t>
          </a:r>
          <a:r>
            <a:rPr lang="en-US" sz="1800" kern="1200" dirty="0"/>
            <a:t>, e-DASH </a:t>
          </a:r>
          <a:r>
            <a:rPr lang="en-US" sz="1400" kern="1200" dirty="0">
              <a:solidFill>
                <a:schemeClr val="tx2"/>
              </a:solidFill>
            </a:rPr>
            <a:t>[</a:t>
          </a:r>
          <a:r>
            <a:rPr lang="en-US" sz="1400" kern="1200" dirty="0" err="1">
              <a:solidFill>
                <a:schemeClr val="tx2"/>
              </a:solidFill>
            </a:rPr>
            <a:t>WoWMoM</a:t>
          </a:r>
          <a:r>
            <a:rPr lang="en-US" sz="1400" kern="1200" dirty="0">
              <a:solidFill>
                <a:schemeClr val="tx2"/>
              </a:solidFill>
            </a:rPr>
            <a:t> ’17][11]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00B050"/>
              </a:solidFill>
            </a:rPr>
            <a:t>Using other codecs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Vitto</a:t>
          </a:r>
          <a:r>
            <a:rPr lang="en-US" sz="1800" kern="1200" dirty="0"/>
            <a:t> et al. </a:t>
          </a:r>
          <a:r>
            <a:rPr lang="en-US" sz="1400" kern="1200" dirty="0">
              <a:solidFill>
                <a:schemeClr val="tx2"/>
              </a:solidFill>
            </a:rPr>
            <a:t>[ICMEW ’18][12]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00B050"/>
              </a:solidFill>
            </a:rPr>
            <a:t>Progressive download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EnDASH</a:t>
          </a:r>
          <a:r>
            <a:rPr lang="en-US" sz="1800" kern="1200" dirty="0"/>
            <a:t> </a:t>
          </a:r>
          <a:r>
            <a:rPr lang="en-US" sz="1400" kern="1200" dirty="0">
              <a:solidFill>
                <a:schemeClr val="tx2"/>
              </a:solidFill>
            </a:rPr>
            <a:t>[IFIP ’20][13]</a:t>
          </a:r>
          <a:r>
            <a:rPr lang="en-US" sz="1800" kern="1200" dirty="0"/>
            <a:t>, </a:t>
          </a:r>
          <a:r>
            <a:rPr lang="en-US" sz="1800" kern="1200" dirty="0" err="1"/>
            <a:t>Breitbach</a:t>
          </a:r>
          <a:r>
            <a:rPr lang="en-US" sz="1800" kern="1200" dirty="0"/>
            <a:t> et al. </a:t>
          </a:r>
          <a:r>
            <a:rPr lang="en-US" sz="1400" kern="1200" dirty="0">
              <a:solidFill>
                <a:schemeClr val="tx2"/>
              </a:solidFill>
            </a:rPr>
            <a:t>[CCNC ’18][14]</a:t>
          </a:r>
          <a:r>
            <a:rPr lang="en-US" sz="1800" kern="1200" dirty="0"/>
            <a:t>, Meng et al. </a:t>
          </a:r>
          <a:r>
            <a:rPr lang="en-US" sz="1400" kern="1200" dirty="0">
              <a:solidFill>
                <a:schemeClr val="tx2"/>
              </a:solidFill>
            </a:rPr>
            <a:t>[ATC ’21][15]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00B050"/>
              </a:solidFill>
            </a:rPr>
            <a:t>Data/quality budget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QUAD </a:t>
          </a:r>
          <a:r>
            <a:rPr lang="en-US" sz="1400" kern="1200" dirty="0">
              <a:solidFill>
                <a:schemeClr val="tx2"/>
              </a:solidFill>
            </a:rPr>
            <a:t>[</a:t>
          </a:r>
          <a:r>
            <a:rPr lang="en-US" sz="1400" kern="1200" dirty="0" err="1">
              <a:solidFill>
                <a:schemeClr val="tx2"/>
              </a:solidFill>
            </a:rPr>
            <a:t>MMSys</a:t>
          </a:r>
          <a:r>
            <a:rPr lang="en-US" sz="1400" kern="1200" dirty="0">
              <a:solidFill>
                <a:schemeClr val="tx2"/>
              </a:solidFill>
            </a:rPr>
            <a:t> ’19][16]</a:t>
          </a:r>
          <a:r>
            <a:rPr lang="en-US" sz="1800" kern="1200" dirty="0"/>
            <a:t>, </a:t>
          </a:r>
          <a:r>
            <a:rPr lang="en-US" sz="1800" kern="1200" dirty="0" err="1"/>
            <a:t>DataPlanner</a:t>
          </a:r>
          <a:r>
            <a:rPr lang="en-US" sz="1800" kern="1200" dirty="0"/>
            <a:t> </a:t>
          </a:r>
          <a:r>
            <a:rPr lang="en-US" sz="1400" kern="1200" dirty="0">
              <a:solidFill>
                <a:schemeClr val="tx2"/>
              </a:solidFill>
            </a:rPr>
            <a:t>[</a:t>
          </a:r>
          <a:r>
            <a:rPr lang="en-US" sz="1400" kern="1200" dirty="0" err="1">
              <a:solidFill>
                <a:schemeClr val="tx2"/>
              </a:solidFill>
            </a:rPr>
            <a:t>MMSys</a:t>
          </a:r>
          <a:r>
            <a:rPr lang="en-US" sz="1400" kern="1200" dirty="0">
              <a:solidFill>
                <a:schemeClr val="tx2"/>
              </a:solidFill>
            </a:rPr>
            <a:t> ’21][17]</a:t>
          </a:r>
        </a:p>
      </dsp:txBody>
      <dsp:txXfrm>
        <a:off x="6088552" y="701703"/>
        <a:ext cx="5533757" cy="4437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F2AA1-D530-7A44-B2C7-2387EB0C3E42}" type="datetimeFigureOut">
              <a:rPr lang="en-US" smtClean="0"/>
              <a:t>6/18/22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ECBC3-C85F-2543-9A19-8B74C13C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0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44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6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34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8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5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6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97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0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7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CBC3-C85F-2543-9A19-8B74C13CB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1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1A1A-8572-E94C-B568-8C700A2F4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9950D-088C-6340-A689-A42D6CB7D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84C29-B706-D54A-B797-6F745702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398F-6C56-B74F-90A1-F93F89E7984A}" type="datetime1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3C9D5-83A4-AF4E-8087-C720CF6B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739A0-C737-1F4C-8FB9-6219C76A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0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41A6C-E325-8341-831D-4F84E16F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4521B-137B-2541-A60F-8021A919A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A4AEC-BAF8-D949-A1F7-13B032D8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E010-6D54-9142-ACBB-1B2D28F7BD76}" type="datetime1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32BCD-FDE2-7441-A776-2911BDEF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A1883-A183-654F-BAE7-39CFC68B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51274-AD21-1549-A7E7-F18EAA498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50090C-2B1E-FD43-91AC-9DE48AC2A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CFB67-826D-C147-9723-B0F1C4C7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62E9-97EF-0847-939C-9429F2E85D0A}" type="datetime1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36BA-6431-F24C-94CD-CD299704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324D7-C5F7-FC4F-A0ED-E2C142E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6DA4-7A9D-824C-A507-3C966C9F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21A2-9B29-A24B-8047-92FBE1E8B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27842-1A07-F649-A75A-37829800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03DC-4438-EE49-905D-64BE832DA22C}" type="datetime1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FC24F-12F3-544C-A31C-0AD833E2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D6D6E-FEB6-2A46-830B-DAC379A9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5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5E62-4D32-6549-BD26-11ADEFC6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9C47A-90F1-554C-B759-693D47C2E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8C3EF-6AE1-FC48-85FE-7D3B34D8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EE24-C2E8-344A-AC5D-950E14D42BAE}" type="datetime1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F845-E8FA-3E45-BE5F-9F8CC3DB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C069D-34A5-9D46-AE21-452EE007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1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A2FC-C64D-8B4A-B3FD-85EF3AF0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719A-8A17-A648-B624-252D33690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2975-8C5C-CD4B-A734-784D84875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8D11C-8279-514E-94AE-DFDD7CAC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363C-F670-004A-91AA-37FD69C16888}" type="datetime1">
              <a:rPr lang="en-US" smtClean="0"/>
              <a:t>6/18/22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24765-6FBA-3B4F-B4F2-9C4C88A8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91F3C-089C-9D4D-8435-3E3D4008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7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5691-D589-514B-86EC-3B18E02A6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DDCC3-13E9-C049-9557-0DD5012CC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154F7-2CE4-6941-97F5-EBE85B8D4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A7B4F-11FD-3345-B1C2-C12EB3325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5369F7-41DA-A440-87B4-51507C8F5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AC66E-056D-BF4F-870B-05B359FB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EC1E-F85B-A64E-9EC1-DFDA4D2DEE10}" type="datetime1">
              <a:rPr lang="en-US" smtClean="0"/>
              <a:t>6/18/22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6B61C3-E66F-2E43-A717-B25C877D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4C014-966C-9A44-9510-B30BDD59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5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32FF-914F-F647-A000-49435B2E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58B7E-67C8-C644-9CCC-C99CCF44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4688-E32F-734F-8C5A-D09A109B57EA}" type="datetime1">
              <a:rPr lang="en-US" smtClean="0"/>
              <a:t>6/18/22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2EBD9-31A3-D346-8DDC-18CD7717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EB00C-E2B8-8A4C-B8F7-D4EBFE3E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9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31945-F662-104A-A1DD-EF6F8EE1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1420-B878-614F-B3CF-9A4FA10D7521}" type="datetime1">
              <a:rPr lang="en-US" smtClean="0"/>
              <a:t>6/18/22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6AD1A-B645-DE4C-BC6A-EC546D9E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EAFF2-4CF4-F147-88E7-96760C04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96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5287-CEF2-E14B-B804-66128571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DCD92-61D1-874D-9B47-8E1B97F21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5E2A0-32F0-6D4D-B73B-BC12B7775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7965B-CE0A-C941-A6A8-FB5149B6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E93C-E4A7-EC4A-98F2-35D36FE7C438}" type="datetime1">
              <a:rPr lang="en-US" smtClean="0"/>
              <a:t>6/18/22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A2655-A98A-874E-ABA4-FF7FAB17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CD9BA-9821-9E4D-8A83-50DADBEB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16CE-468E-7641-83FD-B5E4F0756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462294-C4A3-CD42-A518-E3086A738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3C705-1A98-2440-90E2-5BDA83B43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1D26F-115E-3048-8246-6C83AD1D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1EAE-6E04-9B43-A9AE-8475BD0A2317}" type="datetime1">
              <a:rPr lang="en-US" smtClean="0"/>
              <a:t>6/18/22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E8A28-724B-5D43-B90F-AD4434DF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374DB-BDAC-A744-AF19-976BB8F6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2E1AA6-1432-FE4C-8DCB-DD3E9813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D4296-7CB9-C643-9631-DC01761E3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0B814-7561-7C45-B67E-696E6586F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48F3E-8E27-364E-928B-A87582FC5049}" type="datetime1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D971A-C0C9-6940-AAE6-F7688F7FA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18B9F-027D-BF43-AB0C-F46C4B354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1DF8-B72E-B440-B6DA-0ECC8C07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2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ltutorials.info/2017/11/here-are-6-best-smartphone-manufacturers-in-the-world.html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www.pngall.com/internet-png/download/64382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EB1D-9F9B-1F44-87F9-842C0B3D5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1" y="1064104"/>
            <a:ext cx="11183470" cy="2781755"/>
          </a:xfrm>
        </p:spPr>
        <p:txBody>
          <a:bodyPr>
            <a:normAutofit/>
          </a:bodyPr>
          <a:lstStyle/>
          <a:p>
            <a:r>
              <a:rPr lang="en-US" sz="4400" b="1" dirty="0" err="1"/>
              <a:t>GreenABR</a:t>
            </a:r>
            <a:r>
              <a:rPr lang="en-US" sz="4400" b="1" dirty="0"/>
              <a:t>: Energy-Aware Adaptive Bitrate Streaming with Deep Reinforcement Learning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44284-AF14-9C48-B148-58785632D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5223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 err="1"/>
              <a:t>Bekir</a:t>
            </a:r>
            <a:r>
              <a:rPr lang="en-US" b="1" dirty="0"/>
              <a:t> </a:t>
            </a:r>
            <a:r>
              <a:rPr lang="en-US" b="1" dirty="0" err="1"/>
              <a:t>Oguzhan</a:t>
            </a:r>
            <a:r>
              <a:rPr lang="en-US" b="1" dirty="0"/>
              <a:t> </a:t>
            </a:r>
            <a:r>
              <a:rPr lang="en-US" b="1" dirty="0" err="1"/>
              <a:t>Turkkan</a:t>
            </a:r>
            <a:r>
              <a:rPr lang="en-US" baseline="30000" dirty="0"/>
              <a:t>*</a:t>
            </a:r>
            <a:r>
              <a:rPr lang="en-US" dirty="0"/>
              <a:t>, Ting Dai</a:t>
            </a:r>
            <a:r>
              <a:rPr lang="en-US" baseline="30000" dirty="0"/>
              <a:t>+</a:t>
            </a:r>
            <a:r>
              <a:rPr lang="en-US" dirty="0"/>
              <a:t>, Adithya Raman</a:t>
            </a:r>
            <a:r>
              <a:rPr lang="en-US" baseline="30000" dirty="0"/>
              <a:t>*</a:t>
            </a:r>
            <a:r>
              <a:rPr lang="en-US" dirty="0"/>
              <a:t>, </a:t>
            </a:r>
            <a:r>
              <a:rPr lang="en-US" dirty="0" err="1"/>
              <a:t>Tevfik</a:t>
            </a:r>
            <a:r>
              <a:rPr lang="en-US" dirty="0"/>
              <a:t> </a:t>
            </a:r>
            <a:r>
              <a:rPr lang="en-US" dirty="0" err="1"/>
              <a:t>Kosar</a:t>
            </a:r>
            <a:r>
              <a:rPr lang="en-US" baseline="30000" dirty="0"/>
              <a:t>*</a:t>
            </a:r>
            <a:r>
              <a:rPr lang="en-US" dirty="0"/>
              <a:t>, </a:t>
            </a:r>
            <a:r>
              <a:rPr lang="en-US" dirty="0" err="1"/>
              <a:t>Changyou</a:t>
            </a:r>
            <a:r>
              <a:rPr lang="en-US" dirty="0"/>
              <a:t> Chen</a:t>
            </a:r>
            <a:r>
              <a:rPr lang="en-US" baseline="30000" dirty="0"/>
              <a:t>*</a:t>
            </a:r>
            <a:r>
              <a:rPr lang="en-US" dirty="0"/>
              <a:t>, Muhammed </a:t>
            </a:r>
            <a:r>
              <a:rPr lang="en-US" dirty="0" err="1"/>
              <a:t>Fatih</a:t>
            </a:r>
            <a:r>
              <a:rPr lang="en-US" dirty="0"/>
              <a:t> </a:t>
            </a:r>
            <a:r>
              <a:rPr lang="en-US" dirty="0" err="1"/>
              <a:t>Bulut</a:t>
            </a:r>
            <a:r>
              <a:rPr lang="en-US" baseline="30000" dirty="0"/>
              <a:t>+</a:t>
            </a:r>
            <a:r>
              <a:rPr lang="en-US" dirty="0"/>
              <a:t>, </a:t>
            </a:r>
            <a:r>
              <a:rPr lang="en-US" dirty="0" err="1"/>
              <a:t>Jaroslaw</a:t>
            </a:r>
            <a:r>
              <a:rPr lang="en-US" dirty="0"/>
              <a:t> Zola</a:t>
            </a:r>
            <a:r>
              <a:rPr lang="en-US" baseline="30000" dirty="0"/>
              <a:t>*</a:t>
            </a:r>
            <a:r>
              <a:rPr lang="en-US" dirty="0"/>
              <a:t>, </a:t>
            </a:r>
            <a:r>
              <a:rPr lang="en-US" dirty="0" err="1"/>
              <a:t>Daby</a:t>
            </a:r>
            <a:r>
              <a:rPr lang="en-US" dirty="0"/>
              <a:t> Sow</a:t>
            </a:r>
            <a:r>
              <a:rPr lang="en-US" baseline="30000" dirty="0"/>
              <a:t>+</a:t>
            </a:r>
          </a:p>
          <a:p>
            <a:pPr algn="l"/>
            <a:endParaRPr lang="en-US" sz="16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i="1" baseline="30000" dirty="0"/>
              <a:t>*</a:t>
            </a:r>
            <a:r>
              <a:rPr lang="en-US" i="1" dirty="0"/>
              <a:t>University at Buffalo , </a:t>
            </a:r>
            <a:r>
              <a:rPr lang="en-US" i="1" baseline="30000" dirty="0"/>
              <a:t>+</a:t>
            </a:r>
            <a:r>
              <a:rPr lang="en-US" i="1" dirty="0"/>
              <a:t>IBM Research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CD4FE0-A5C6-A14F-BE59-30C2B4F5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6356" b="34934"/>
          <a:stretch/>
        </p:blipFill>
        <p:spPr>
          <a:xfrm>
            <a:off x="9590395" y="5463821"/>
            <a:ext cx="2601605" cy="74693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38CF436-DE9B-2543-926A-4230735081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836" b="27965"/>
          <a:stretch/>
        </p:blipFill>
        <p:spPr>
          <a:xfrm>
            <a:off x="515471" y="5196282"/>
            <a:ext cx="2781755" cy="12295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A721-F260-974D-BE23-5E222A1E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5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4A53E75-DE97-6B42-AF0A-3D0C362893FC}"/>
              </a:ext>
            </a:extLst>
          </p:cNvPr>
          <p:cNvGrpSpPr/>
          <p:nvPr/>
        </p:nvGrpSpPr>
        <p:grpSpPr>
          <a:xfrm>
            <a:off x="984258" y="1690688"/>
            <a:ext cx="6808758" cy="5031937"/>
            <a:chOff x="2283258" y="1029795"/>
            <a:chExt cx="7349692" cy="5702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345224-EDB2-854C-9F71-5CCDA72D3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9050" y="1029795"/>
              <a:ext cx="7073900" cy="57023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856B77-C1F2-2E4F-A3E6-5B53FC0F0C5B}"/>
                </a:ext>
              </a:extLst>
            </p:cNvPr>
            <p:cNvSpPr/>
            <p:nvPr/>
          </p:nvSpPr>
          <p:spPr>
            <a:xfrm>
              <a:off x="3098051" y="4604585"/>
              <a:ext cx="1744717" cy="32582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AA691A-D03A-BE48-92D5-7E5BF2B445A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970410" y="4930406"/>
              <a:ext cx="1" cy="6936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61AED2-461E-0240-B6BE-25A46385B1F9}"/>
                </a:ext>
              </a:extLst>
            </p:cNvPr>
            <p:cNvSpPr txBox="1"/>
            <p:nvPr/>
          </p:nvSpPr>
          <p:spPr>
            <a:xfrm>
              <a:off x="2283258" y="5661823"/>
              <a:ext cx="2704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Estimated by Power Model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FE0FEA1-98BB-8942-BAC2-1CEB2951A035}"/>
              </a:ext>
            </a:extLst>
          </p:cNvPr>
          <p:cNvSpPr txBox="1"/>
          <p:nvPr/>
        </p:nvSpPr>
        <p:spPr>
          <a:xfrm>
            <a:off x="8955097" y="3226940"/>
            <a:ext cx="2109360" cy="1477328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Reward Model </a:t>
            </a:r>
          </a:p>
          <a:p>
            <a:r>
              <a:rPr lang="en-US" dirty="0">
                <a:solidFill>
                  <a:srgbClr val="0070C0"/>
                </a:solidFill>
              </a:rPr>
              <a:t>+ quality(VMAF)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- rebuffering(time)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- oscillations(VMAF)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energy usage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3A104B-38D9-154F-B6F3-99B40613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DQN architecture in </a:t>
            </a:r>
            <a:r>
              <a:rPr lang="en-US" b="1" dirty="0" err="1"/>
              <a:t>GreenABR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9B14F-DC86-1F4B-B4BC-FDAF0DF7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73EFD-20AD-FF4D-932A-140B7567E08E}"/>
              </a:ext>
            </a:extLst>
          </p:cNvPr>
          <p:cNvSpPr txBox="1"/>
          <p:nvPr/>
        </p:nvSpPr>
        <p:spPr>
          <a:xfrm>
            <a:off x="838200" y="990202"/>
            <a:ext cx="108155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Videos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400" dirty="0"/>
              <a:t>Tears of steel (sci-fi), Nature(documentary), BBB(cartoon)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400" dirty="0"/>
              <a:t>6-reps (0.3-4.3 </a:t>
            </a:r>
            <a:r>
              <a:rPr lang="en-US" sz="2400" dirty="0" err="1"/>
              <a:t>Mbps</a:t>
            </a:r>
            <a:r>
              <a:rPr lang="en-US" sz="2400" dirty="0"/>
              <a:t>), 10-reps (0.1-12Mbps), 10-HD-reps (2K&amp;4K)</a:t>
            </a:r>
          </a:p>
          <a:p>
            <a:pPr>
              <a:buSzPct val="60000"/>
            </a:pPr>
            <a:endParaRPr lang="en-US" sz="2400" dirty="0"/>
          </a:p>
          <a:p>
            <a:r>
              <a:rPr lang="en-US" sz="2800" dirty="0">
                <a:solidFill>
                  <a:srgbClr val="0070C0"/>
                </a:solidFill>
              </a:rPr>
              <a:t>Energy Data Collection</a:t>
            </a:r>
            <a:endParaRPr lang="en-US" sz="2400" dirty="0"/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400" dirty="0"/>
              <a:t>Monsoon Power meter collects at each 200 microseconds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400" dirty="0"/>
              <a:t>Results are aggregated for each chunk</a:t>
            </a:r>
          </a:p>
          <a:p>
            <a:pPr>
              <a:buSzPct val="60000"/>
            </a:pPr>
            <a:endParaRPr lang="en-US" dirty="0"/>
          </a:p>
          <a:p>
            <a:r>
              <a:rPr lang="en-US" sz="2800" dirty="0">
                <a:solidFill>
                  <a:srgbClr val="0070C0"/>
                </a:solidFill>
              </a:rPr>
              <a:t>Traces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400" dirty="0"/>
              <a:t>3G, 4G-LTE, Broadband, Synthetic</a:t>
            </a:r>
          </a:p>
          <a:p>
            <a:pPr>
              <a:buSzPct val="60000"/>
            </a:pPr>
            <a:endParaRPr lang="en-US" dirty="0"/>
          </a:p>
          <a:p>
            <a:r>
              <a:rPr lang="en-US" sz="2800" dirty="0">
                <a:solidFill>
                  <a:srgbClr val="0070C0"/>
                </a:solidFill>
              </a:rPr>
              <a:t>Perceptual Quality Calculation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400" dirty="0" err="1"/>
              <a:t>QoE</a:t>
            </a:r>
            <a:r>
              <a:rPr lang="en-US" sz="2400" dirty="0"/>
              <a:t> of the streaming session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video quality, </a:t>
            </a:r>
            <a:r>
              <a:rPr lang="en-US" sz="2000" dirty="0">
                <a:solidFill>
                  <a:srgbClr val="FF0000"/>
                </a:solidFill>
              </a:rPr>
              <a:t>rebuffering time and frequency, oscillations,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quality switches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400" dirty="0"/>
              <a:t>Linear regression model on </a:t>
            </a:r>
            <a:r>
              <a:rPr lang="en-US" sz="2400" dirty="0" err="1">
                <a:solidFill>
                  <a:srgbClr val="0070C0"/>
                </a:solidFill>
              </a:rPr>
              <a:t>SQoE</a:t>
            </a:r>
            <a:r>
              <a:rPr lang="en-US" sz="2400" dirty="0">
                <a:solidFill>
                  <a:srgbClr val="0070C0"/>
                </a:solidFill>
              </a:rPr>
              <a:t>-III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[19]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dataset</a:t>
            </a:r>
          </a:p>
          <a:p>
            <a:pPr>
              <a:buSzPct val="60000"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2455431-0DD2-2D45-8DF8-7605BAF1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Evaluation Setup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F1D09-9A39-164E-933D-993F272A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9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6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50" y="1558853"/>
            <a:ext cx="5371563" cy="44935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F2398C-0463-FE43-B6C0-0610F8A4131F}"/>
              </a:ext>
            </a:extLst>
          </p:cNvPr>
          <p:cNvSpPr/>
          <p:nvPr/>
        </p:nvSpPr>
        <p:spPr>
          <a:xfrm>
            <a:off x="2761737" y="5790762"/>
            <a:ext cx="2270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(</a:t>
            </a:r>
            <a:r>
              <a:rPr lang="en-US" sz="2800" b="1" dirty="0" err="1">
                <a:solidFill>
                  <a:srgbClr val="0070C0"/>
                </a:solidFill>
              </a:rPr>
              <a:t>QoE</a:t>
            </a:r>
            <a:r>
              <a:rPr lang="en-US" sz="2800" b="1" dirty="0">
                <a:solidFill>
                  <a:srgbClr val="0070C0"/>
                </a:solidFill>
              </a:rPr>
              <a:t>/Energy)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3889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17-29%</a:t>
            </a:r>
            <a:r>
              <a:rPr lang="en-US" sz="4800" dirty="0"/>
              <a:t> better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2964C9-2A37-6947-9017-21A10685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0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6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50" y="1847591"/>
            <a:ext cx="5371563" cy="391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4104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1% </a:t>
            </a:r>
            <a:r>
              <a:rPr lang="en-US" sz="4800" dirty="0"/>
              <a:t>degradation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A92FA-74CD-1F4C-B194-417A60FC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6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5" y="1847591"/>
            <a:ext cx="4855892" cy="391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3764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49-72% </a:t>
            </a:r>
            <a:r>
              <a:rPr lang="en-US" sz="4800" dirty="0"/>
              <a:t>lower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D4D3A-1713-5F4B-BF64-09D1B836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6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69" y="1847591"/>
            <a:ext cx="4930724" cy="391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3312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2-21% </a:t>
            </a:r>
            <a:r>
              <a:rPr lang="en-US" sz="4800" dirty="0"/>
              <a:t>lower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7055FB-3023-5D44-BFA7-44BD4A9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6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1" y="1847591"/>
            <a:ext cx="5117180" cy="391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4141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11-28% </a:t>
            </a:r>
            <a:r>
              <a:rPr lang="en-US" sz="4800" dirty="0"/>
              <a:t>savings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43B58-1AEC-E349-A9A0-9C993612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6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3" y="1847591"/>
            <a:ext cx="5016417" cy="391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3829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3-44% </a:t>
            </a:r>
            <a:r>
              <a:rPr lang="en-US" sz="4800" dirty="0"/>
              <a:t>savings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EF156-2196-C74E-9BE7-0FF1D1AA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17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10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5" y="1847591"/>
            <a:ext cx="4828212" cy="391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3750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27-47% </a:t>
            </a:r>
            <a:r>
              <a:rPr lang="en-US" sz="4800" dirty="0"/>
              <a:t>better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365FE-1050-8642-BB62-DD4EE333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7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10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5" y="1847591"/>
            <a:ext cx="4828212" cy="39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3437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3-22% </a:t>
            </a:r>
            <a:r>
              <a:rPr lang="en-US" sz="4800" dirty="0"/>
              <a:t>better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EBBA1-20D5-2546-B1C9-7535FFE1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9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39698-4C61-2F40-B6FC-D77C8CFC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6559"/>
            <a:ext cx="105156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en-US" altLang="en-US" dirty="0"/>
          </a:p>
          <a:p>
            <a:pPr>
              <a:buSzPct val="60000"/>
              <a:buFont typeface="Wingdings" pitchFamily="2" charset="2"/>
              <a:buChar char="Ø"/>
              <a:defRPr/>
            </a:pPr>
            <a:r>
              <a:rPr lang="en-US" altLang="en-US" dirty="0"/>
              <a:t>Diverse clients and streaming conditions</a:t>
            </a:r>
          </a:p>
          <a:p>
            <a:pPr>
              <a:buSzPct val="60000"/>
              <a:buFont typeface="Wingdings" pitchFamily="2" charset="2"/>
              <a:buChar char="Ø"/>
              <a:defRPr/>
            </a:pPr>
            <a:r>
              <a:rPr lang="en-US" altLang="en-US" dirty="0"/>
              <a:t>HTTP Streaming – Standardized as</a:t>
            </a:r>
            <a:r>
              <a:rPr lang="en-US" altLang="en-US" dirty="0">
                <a:solidFill>
                  <a:schemeClr val="accent1"/>
                </a:solidFill>
              </a:rPr>
              <a:t> </a:t>
            </a:r>
            <a:r>
              <a:rPr lang="en-US" altLang="en-US" dirty="0">
                <a:solidFill>
                  <a:srgbClr val="0070C0"/>
                </a:solidFill>
              </a:rPr>
              <a:t>DASH streaming</a:t>
            </a:r>
          </a:p>
          <a:p>
            <a:pPr lvl="1">
              <a:buSzPct val="60000"/>
              <a:buFont typeface="Wingdings" pitchFamily="2" charset="2"/>
              <a:buChar char="Ø"/>
              <a:defRPr/>
            </a:pPr>
            <a:r>
              <a:rPr lang="en-US" altLang="en-US" dirty="0">
                <a:solidFill>
                  <a:srgbClr val="0070C0"/>
                </a:solidFill>
              </a:rPr>
              <a:t>Adaptive Bitrate Algorithms (ABR)</a:t>
            </a:r>
          </a:p>
          <a:p>
            <a:pPr marL="457200" lvl="1" indent="0">
              <a:buSzPct val="60000"/>
              <a:buNone/>
              <a:defRPr/>
            </a:pPr>
            <a:r>
              <a:rPr lang="en-US" altLang="en-US" dirty="0">
                <a:solidFill>
                  <a:srgbClr val="548235"/>
                </a:solidFill>
              </a:rPr>
              <a:t>	</a:t>
            </a:r>
          </a:p>
          <a:p>
            <a:pPr>
              <a:buSzPct val="60000"/>
              <a:buFont typeface="Wingdings" pitchFamily="2" charset="2"/>
              <a:buChar char="Ø"/>
              <a:defRPr/>
            </a:pPr>
            <a:endParaRPr lang="en-US" altLang="en-US" dirty="0">
              <a:solidFill>
                <a:srgbClr val="548235"/>
              </a:solidFill>
            </a:endParaRPr>
          </a:p>
          <a:p>
            <a:pPr>
              <a:buSzPct val="60000"/>
              <a:buFont typeface="Wingdings" pitchFamily="2" charset="2"/>
              <a:buChar char="Ø"/>
              <a:defRPr/>
            </a:pPr>
            <a:r>
              <a:rPr lang="en-US" altLang="en-US" sz="3200" dirty="0">
                <a:solidFill>
                  <a:srgbClr val="0070C0"/>
                </a:solidFill>
              </a:rPr>
              <a:t>Energy consumption </a:t>
            </a:r>
            <a:r>
              <a:rPr lang="en-US" altLang="en-US" dirty="0"/>
              <a:t>is an important constraint for </a:t>
            </a:r>
            <a:r>
              <a:rPr lang="en-US" altLang="en-US" dirty="0">
                <a:solidFill>
                  <a:srgbClr val="0070C0"/>
                </a:solidFill>
              </a:rPr>
              <a:t>mobile</a:t>
            </a:r>
            <a:r>
              <a:rPr lang="en-US" altLang="en-US" dirty="0"/>
              <a:t> users </a:t>
            </a:r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1818E697-245F-964F-ACB9-5A8CA72167C7}"/>
              </a:ext>
            </a:extLst>
          </p:cNvPr>
          <p:cNvSpPr/>
          <p:nvPr/>
        </p:nvSpPr>
        <p:spPr>
          <a:xfrm>
            <a:off x="1755227" y="4582610"/>
            <a:ext cx="252248" cy="461666"/>
          </a:xfrm>
          <a:prstGeom prst="upArrow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7AD60-DAB9-9749-97E5-2AB8EA8960B5}"/>
              </a:ext>
            </a:extLst>
          </p:cNvPr>
          <p:cNvSpPr txBox="1"/>
          <p:nvPr/>
        </p:nvSpPr>
        <p:spPr>
          <a:xfrm>
            <a:off x="2007478" y="4606778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Quality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1A8D9327-D365-B040-B051-10BF8952E8EE}"/>
              </a:ext>
            </a:extLst>
          </p:cNvPr>
          <p:cNvSpPr/>
          <p:nvPr/>
        </p:nvSpPr>
        <p:spPr>
          <a:xfrm rot="10800000">
            <a:off x="3358055" y="4592725"/>
            <a:ext cx="252248" cy="461666"/>
          </a:xfrm>
          <a:prstGeom prst="up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83CA8-CF9C-644A-A78C-B85253F5783F}"/>
              </a:ext>
            </a:extLst>
          </p:cNvPr>
          <p:cNvSpPr txBox="1"/>
          <p:nvPr/>
        </p:nvSpPr>
        <p:spPr>
          <a:xfrm>
            <a:off x="3662857" y="4606777"/>
            <a:ext cx="108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Stalling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DEE2796-2B32-8642-B885-6F9EC1568AFC}"/>
              </a:ext>
            </a:extLst>
          </p:cNvPr>
          <p:cNvSpPr/>
          <p:nvPr/>
        </p:nvSpPr>
        <p:spPr>
          <a:xfrm rot="10800000">
            <a:off x="5126509" y="4592725"/>
            <a:ext cx="252248" cy="461666"/>
          </a:xfrm>
          <a:prstGeom prst="up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41B00B-F786-A441-805B-13D17E396F76}"/>
              </a:ext>
            </a:extLst>
          </p:cNvPr>
          <p:cNvSpPr txBox="1"/>
          <p:nvPr/>
        </p:nvSpPr>
        <p:spPr>
          <a:xfrm>
            <a:off x="5431311" y="4606777"/>
            <a:ext cx="1611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Oscillations</a:t>
            </a:r>
          </a:p>
        </p:txBody>
      </p:sp>
      <p:pic>
        <p:nvPicPr>
          <p:cNvPr id="15" name="Picture 14" descr="Internet PNG Free Image | PNG All">
            <a:extLst>
              <a:ext uri="{FF2B5EF4-FFF2-40B4-BE49-F238E27FC236}">
                <a16:creationId xmlns:a16="http://schemas.microsoft.com/office/drawing/2014/main" id="{1E53781A-7AF2-714F-B2DB-7091C6E27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07475" y="1682410"/>
            <a:ext cx="1150883" cy="11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EC81DE-9692-434D-8154-0772669D04C3}"/>
              </a:ext>
            </a:extLst>
          </p:cNvPr>
          <p:cNvSpPr txBox="1"/>
          <p:nvPr/>
        </p:nvSpPr>
        <p:spPr>
          <a:xfrm>
            <a:off x="3158358" y="1786097"/>
            <a:ext cx="1513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60%</a:t>
            </a:r>
          </a:p>
        </p:txBody>
      </p:sp>
      <p:pic>
        <p:nvPicPr>
          <p:cNvPr id="22" name="Picture 21" descr="Here are 6 Best Smartphone Manufacturers in the World ~ All Tutorials ...">
            <a:extLst>
              <a:ext uri="{FF2B5EF4-FFF2-40B4-BE49-F238E27FC236}">
                <a16:creationId xmlns:a16="http://schemas.microsoft.com/office/drawing/2014/main" id="{7E3EBB38-AE3B-A64A-B4B2-9D0349191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30677" y="1786097"/>
            <a:ext cx="1685143" cy="10471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63CE3B-5369-4747-BF99-F3D399C3B05F}"/>
              </a:ext>
            </a:extLst>
          </p:cNvPr>
          <p:cNvSpPr txBox="1"/>
          <p:nvPr/>
        </p:nvSpPr>
        <p:spPr>
          <a:xfrm>
            <a:off x="7042971" y="1817630"/>
            <a:ext cx="1513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79%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257E97-0A64-5448-8E25-84C52493A6EB}"/>
              </a:ext>
            </a:extLst>
          </p:cNvPr>
          <p:cNvSpPr txBox="1"/>
          <p:nvPr/>
        </p:nvSpPr>
        <p:spPr>
          <a:xfrm>
            <a:off x="3256334" y="1680536"/>
            <a:ext cx="141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Global Traffic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709A78-DC7C-424E-9695-1ED97C4D4E80}"/>
              </a:ext>
            </a:extLst>
          </p:cNvPr>
          <p:cNvSpPr txBox="1"/>
          <p:nvPr/>
        </p:nvSpPr>
        <p:spPr>
          <a:xfrm>
            <a:off x="7111993" y="1688721"/>
            <a:ext cx="14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Mobile Traffic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F0C11-B55F-7342-B3A5-5BCA4EDE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D459E7-4DF5-D048-BF84-E289315EC408}"/>
              </a:ext>
            </a:extLst>
          </p:cNvPr>
          <p:cNvGrpSpPr/>
          <p:nvPr/>
        </p:nvGrpSpPr>
        <p:grpSpPr>
          <a:xfrm>
            <a:off x="1633416" y="4461772"/>
            <a:ext cx="5856188" cy="1031255"/>
            <a:chOff x="9779888" y="2089520"/>
            <a:chExt cx="5856188" cy="10312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931DFEB-5FE4-F647-BDA2-B58F7DB90537}"/>
                </a:ext>
              </a:extLst>
            </p:cNvPr>
            <p:cNvSpPr/>
            <p:nvPr/>
          </p:nvSpPr>
          <p:spPr>
            <a:xfrm>
              <a:off x="9779888" y="2089520"/>
              <a:ext cx="5818909" cy="917645"/>
            </a:xfrm>
            <a:prstGeom prst="rect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E393F9-86BC-E74F-975F-E9CB03E4EE62}"/>
                </a:ext>
              </a:extLst>
            </p:cNvPr>
            <p:cNvSpPr txBox="1"/>
            <p:nvPr/>
          </p:nvSpPr>
          <p:spPr>
            <a:xfrm>
              <a:off x="14747691" y="2536000"/>
              <a:ext cx="888385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 err="1"/>
                <a:t>QoE</a:t>
              </a:r>
              <a:endParaRPr lang="en-US" sz="3200" b="1" dirty="0"/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4C924C-28E9-6E4F-A48F-818BCFBD7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2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10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5" y="1847591"/>
            <a:ext cx="4828212" cy="39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3495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53-84%</a:t>
            </a:r>
            <a:r>
              <a:rPr lang="en-US" sz="4400" dirty="0"/>
              <a:t> lower</a:t>
            </a:r>
            <a:endParaRPr lang="en-US" sz="4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7B8BD-4170-C54A-B18B-A6217AD7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10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5" y="1847591"/>
            <a:ext cx="4828212" cy="39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3495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16-31%</a:t>
            </a:r>
            <a:r>
              <a:rPr lang="en-US" sz="4400" dirty="0"/>
              <a:t> lower</a:t>
            </a:r>
            <a:endParaRPr lang="en-US" sz="4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3C41A-C36A-1248-A35E-8DDEE67D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65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10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5" y="1847591"/>
            <a:ext cx="4828212" cy="39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423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15-41%</a:t>
            </a:r>
            <a:r>
              <a:rPr lang="en-US" sz="4800" dirty="0"/>
              <a:t> savings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AEAC9-F06B-974E-8340-BEFD40F6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9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10 representations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5" y="1847591"/>
            <a:ext cx="4828212" cy="39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423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36-59%</a:t>
            </a:r>
            <a:r>
              <a:rPr lang="en-US" sz="4800" dirty="0"/>
              <a:t> savings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46A74-FC4B-E143-A3A0-2DF8CE24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2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– </a:t>
            </a:r>
            <a:r>
              <a:rPr lang="en-US" b="1" dirty="0">
                <a:solidFill>
                  <a:srgbClr val="0070C0"/>
                </a:solidFill>
              </a:rPr>
              <a:t>10 representations (2K-4K)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5" y="1847591"/>
            <a:ext cx="4828211" cy="39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4424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34-55%</a:t>
            </a:r>
            <a:r>
              <a:rPr lang="en-US" sz="5400" dirty="0"/>
              <a:t> better</a:t>
            </a:r>
            <a:endParaRPr lang="en-US" sz="4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CC78C-4303-294C-AABC-2FAE61A7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10 representations (2K-4K)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C3AB-FA5D-C540-A2C6-FF27B5CE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5" y="1847591"/>
            <a:ext cx="4828211" cy="39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FA2CB-817B-E941-8EF2-231998875EBE}"/>
              </a:ext>
            </a:extLst>
          </p:cNvPr>
          <p:cNvSpPr txBox="1"/>
          <p:nvPr/>
        </p:nvSpPr>
        <p:spPr>
          <a:xfrm>
            <a:off x="7240145" y="3218934"/>
            <a:ext cx="4708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35-57%</a:t>
            </a:r>
            <a:r>
              <a:rPr lang="en-US" sz="5400" dirty="0"/>
              <a:t> savings</a:t>
            </a:r>
            <a:endParaRPr lang="en-US" sz="4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41873-4AD9-D94D-B29E-990D798CEF97}"/>
              </a:ext>
            </a:extLst>
          </p:cNvPr>
          <p:cNvGrpSpPr/>
          <p:nvPr/>
        </p:nvGrpSpPr>
        <p:grpSpPr>
          <a:xfrm>
            <a:off x="331345" y="1431853"/>
            <a:ext cx="7823200" cy="525925"/>
            <a:chOff x="331345" y="1431853"/>
            <a:chExt cx="7823200" cy="525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CD4A8B-72CB-DC40-AFB5-6AB36545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745" y="1431853"/>
              <a:ext cx="1828800" cy="2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7762B-508E-BE43-B5B9-10B8F6DB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596" y="1700896"/>
              <a:ext cx="1828800" cy="254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AC3195-4A80-7244-8438-A200614D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596" y="1431853"/>
              <a:ext cx="1828800" cy="254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B27596-874B-B643-984F-E680A3FF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796" y="1700896"/>
              <a:ext cx="1828800" cy="254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D9769-8249-EB43-A9AC-91BE0647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250" y="1431853"/>
              <a:ext cx="1828800" cy="254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FC93BA-9B74-4B4F-92FF-345423C6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279" y="1703778"/>
              <a:ext cx="1828800" cy="254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3B8A-EA24-C744-A662-30C6530F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345" y="1431853"/>
              <a:ext cx="1828800" cy="254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79C95-6FCE-BB4E-AA52-F7BA054A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8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08BC-3CD1-6D40-9F19-8B106E30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Energy Consumption &amp; Capacity Violations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87DEE-830C-E84E-A1A6-9A506EED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477"/>
            <a:ext cx="60960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C9B8D-97C4-A44C-82F3-F0B9B3E6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56524"/>
            <a:ext cx="5958053" cy="2383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2A70E-B19A-DF48-8B65-E3F84522EF5E}"/>
              </a:ext>
            </a:extLst>
          </p:cNvPr>
          <p:cNvSpPr txBox="1"/>
          <p:nvPr/>
        </p:nvSpPr>
        <p:spPr>
          <a:xfrm>
            <a:off x="1472985" y="5163188"/>
            <a:ext cx="387548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Pixel Rate &gt; Decoder Capacity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Software decoder takes over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Drops frames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Boosts Energy Consumption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51755-4782-3D4D-8654-1D9F7488D7E3}"/>
              </a:ext>
            </a:extLst>
          </p:cNvPr>
          <p:cNvSpPr txBox="1"/>
          <p:nvPr/>
        </p:nvSpPr>
        <p:spPr>
          <a:xfrm>
            <a:off x="7094483" y="2036434"/>
            <a:ext cx="482247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Energy Consumption Analysis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Slight increase for </a:t>
            </a:r>
            <a:r>
              <a:rPr lang="en-US" dirty="0" err="1"/>
              <a:t>Xcover</a:t>
            </a:r>
            <a:r>
              <a:rPr lang="en-US" dirty="0"/>
              <a:t> Pro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 err="1"/>
              <a:t>GreenABR</a:t>
            </a:r>
            <a:r>
              <a:rPr lang="en-US" dirty="0"/>
              <a:t> preserves its efficiency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Other ABRs </a:t>
            </a:r>
            <a:r>
              <a:rPr lang="en-US" b="1" dirty="0">
                <a:solidFill>
                  <a:srgbClr val="FF0000"/>
                </a:solidFill>
              </a:rPr>
              <a:t>doubles</a:t>
            </a:r>
            <a:r>
              <a:rPr lang="en-US" dirty="0"/>
              <a:t> their energy consumption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4C9265-7538-9248-A635-A7D33C13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21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C717-D0D7-B943-8DBB-D52BFF31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BB84-DCE5-9D40-81E6-9CA2F3C8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RL models improve ABRs</a:t>
            </a:r>
          </a:p>
          <a:p>
            <a:pPr lvl="1"/>
            <a:r>
              <a:rPr lang="en-US" dirty="0"/>
              <a:t>Requires training efficiency and stability</a:t>
            </a:r>
          </a:p>
          <a:p>
            <a:r>
              <a:rPr lang="en-US" dirty="0"/>
              <a:t>Perceptual quality metrics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e.g.,VMAF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en-US" sz="2000" dirty="0"/>
              <a:t> </a:t>
            </a:r>
            <a:r>
              <a:rPr lang="en-US" dirty="0"/>
              <a:t>improve ABRs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Bitrate greedy </a:t>
            </a:r>
            <a:r>
              <a:rPr lang="en-US" dirty="0"/>
              <a:t>approaches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Fail</a:t>
            </a:r>
            <a:r>
              <a:rPr lang="en-US" dirty="0"/>
              <a:t> for unstable network conditions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Incur</a:t>
            </a:r>
            <a:r>
              <a:rPr lang="en-US" dirty="0"/>
              <a:t> additional power and data usage</a:t>
            </a:r>
          </a:p>
          <a:p>
            <a:r>
              <a:rPr lang="en-US" dirty="0">
                <a:solidFill>
                  <a:srgbClr val="0070C0"/>
                </a:solidFill>
              </a:rPr>
              <a:t>Sustainable</a:t>
            </a:r>
            <a:r>
              <a:rPr lang="en-US" dirty="0"/>
              <a:t> solutions needed for mobile users</a:t>
            </a:r>
          </a:p>
          <a:p>
            <a:r>
              <a:rPr lang="en-US" dirty="0">
                <a:solidFill>
                  <a:srgbClr val="0070C0"/>
                </a:solidFill>
              </a:rPr>
              <a:t>Standardized</a:t>
            </a:r>
            <a:r>
              <a:rPr lang="en-US" dirty="0"/>
              <a:t> evaluations needed to avoid unfair comparisons</a:t>
            </a:r>
          </a:p>
          <a:p>
            <a:r>
              <a:rPr lang="en-US" dirty="0" err="1">
                <a:solidFill>
                  <a:srgbClr val="00B050"/>
                </a:solidFill>
              </a:rPr>
              <a:t>GreenABR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outperforms SOTA up to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57%</a:t>
            </a:r>
            <a:r>
              <a:rPr lang="en-US" dirty="0"/>
              <a:t> energy savings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22%</a:t>
            </a:r>
            <a:r>
              <a:rPr lang="en-US" dirty="0"/>
              <a:t> </a:t>
            </a:r>
            <a:r>
              <a:rPr lang="en-US" dirty="0" err="1"/>
              <a:t>QoE</a:t>
            </a:r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60%</a:t>
            </a:r>
            <a:r>
              <a:rPr lang="en-US" dirty="0"/>
              <a:t> data savings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84%</a:t>
            </a:r>
            <a:r>
              <a:rPr lang="en-US" dirty="0"/>
              <a:t> less rebuffering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01E65-32E8-C241-9E27-245F5418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98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C717-D0D7-B943-8DBB-D52BFF31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BB84-DCE5-9D40-81E6-9CA2F3C8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rmAutofit/>
          </a:bodyPr>
          <a:lstStyle/>
          <a:p>
            <a:r>
              <a:rPr lang="en-US" sz="4000" dirty="0"/>
              <a:t>Generalized </a:t>
            </a:r>
            <a:r>
              <a:rPr lang="en-US" sz="4000" dirty="0" err="1"/>
              <a:t>GreenABR</a:t>
            </a:r>
            <a:r>
              <a:rPr lang="en-US" sz="4000" dirty="0"/>
              <a:t> for different encoding ladders</a:t>
            </a:r>
          </a:p>
          <a:p>
            <a:r>
              <a:rPr lang="en-US" sz="4000" dirty="0" err="1"/>
              <a:t>GreenABR</a:t>
            </a:r>
            <a:r>
              <a:rPr lang="en-US" sz="4000" dirty="0"/>
              <a:t> for live streaming scenarios </a:t>
            </a:r>
          </a:p>
          <a:p>
            <a:r>
              <a:rPr lang="en-US" sz="4000" dirty="0" err="1"/>
              <a:t>GreenABR</a:t>
            </a:r>
            <a:r>
              <a:rPr lang="en-US" sz="4000" dirty="0"/>
              <a:t> on server side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01E65-32E8-C241-9E27-245F5418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50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sking Defining Questions - Excelsior College OWL">
            <a:extLst>
              <a:ext uri="{FF2B5EF4-FFF2-40B4-BE49-F238E27FC236}">
                <a16:creationId xmlns:a16="http://schemas.microsoft.com/office/drawing/2014/main" id="{37C21CC1-DFC0-D447-81FB-A32F7E21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85490" y="848929"/>
            <a:ext cx="5842000" cy="38989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CFAC3CD-829E-6E42-B937-B46DE9E8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148E6-34A7-6540-995C-1679F34D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6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FEE7A62-D527-404D-B6C5-6457CFF3A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4538440"/>
              </p:ext>
            </p:extLst>
          </p:nvPr>
        </p:nvGraphicFramePr>
        <p:xfrm>
          <a:off x="371959" y="998484"/>
          <a:ext cx="11623729" cy="584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85AB4EB2-05FB-2643-A767-0D728E0E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325563"/>
          </a:xfrm>
        </p:spPr>
        <p:txBody>
          <a:bodyPr/>
          <a:lstStyle/>
          <a:p>
            <a:r>
              <a:rPr lang="en-US" b="1" dirty="0"/>
              <a:t>State of the Art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AAE7C0-497C-0742-AFF1-8687D9DBE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1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AC7D-3D48-7043-BCAB-B25ABD55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9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B9F9B-8865-774D-8523-B611BB20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098"/>
            <a:ext cx="10515600" cy="5062865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K. Spiteri, R. </a:t>
            </a:r>
            <a:r>
              <a:rPr lang="en-US" sz="1400" dirty="0" err="1"/>
              <a:t>Urgaonkar</a:t>
            </a:r>
            <a:r>
              <a:rPr lang="en-US" sz="1400" dirty="0"/>
              <a:t>, and R. K. </a:t>
            </a:r>
            <a:r>
              <a:rPr lang="en-US" sz="1400" dirty="0" err="1"/>
              <a:t>Sitaraman</a:t>
            </a:r>
            <a:r>
              <a:rPr lang="en-US" sz="1400" dirty="0"/>
              <a:t>. 2016. BOLA: Near-optimal bitrate adaptation for online videos. In IEEE INFOCOM 2016 - The 35th Annual IEEE International Conference on Computer Communications. 1–9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Junchen</a:t>
            </a:r>
            <a:r>
              <a:rPr lang="en-US" sz="1400" dirty="0"/>
              <a:t> Jiang, Vyas </a:t>
            </a:r>
            <a:r>
              <a:rPr lang="en-US" sz="1400" dirty="0" err="1"/>
              <a:t>Sekar</a:t>
            </a:r>
            <a:r>
              <a:rPr lang="en-US" sz="1400" dirty="0"/>
              <a:t>, and Hui Zhang. 2012. Improving Fairness, Efficiency, and Stability in HTTP-Based Adaptive Video Streaming with FESTIVE (</a:t>
            </a:r>
            <a:r>
              <a:rPr lang="en-US" sz="1400" dirty="0" err="1"/>
              <a:t>CoNEXT</a:t>
            </a:r>
            <a:r>
              <a:rPr lang="en-US" sz="1400" dirty="0"/>
              <a:t> ’12). New York, NY, USA, 97–108.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Yasir </a:t>
            </a:r>
            <a:r>
              <a:rPr lang="en-US" sz="1400" dirty="0" err="1"/>
              <a:t>Zaki</a:t>
            </a:r>
            <a:r>
              <a:rPr lang="en-US" sz="1400" dirty="0"/>
              <a:t>, Thomas </a:t>
            </a:r>
            <a:r>
              <a:rPr lang="en-US" sz="1400" dirty="0" err="1"/>
              <a:t>Pötsch</a:t>
            </a:r>
            <a:r>
              <a:rPr lang="en-US" sz="1400" dirty="0"/>
              <a:t>, Jay Chen, </a:t>
            </a:r>
            <a:r>
              <a:rPr lang="en-US" sz="1400" dirty="0" err="1"/>
              <a:t>Lakshminarayanan</a:t>
            </a:r>
            <a:r>
              <a:rPr lang="en-US" sz="1400" dirty="0"/>
              <a:t> Subramanian, and Carmelita </a:t>
            </a:r>
            <a:r>
              <a:rPr lang="en-US" sz="1400" dirty="0" err="1"/>
              <a:t>Görg</a:t>
            </a:r>
            <a:r>
              <a:rPr lang="en-US" sz="1400" dirty="0"/>
              <a:t>. 2015. Adaptive Congestion Control for Unpredictable Cellular Networks. In Proceedings of the 2015 ACM Conference on Special Interest Group on Data Communication (London, United Kingdom) (SIGCOMM ’15).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Kevin Spiteri, Ramesh </a:t>
            </a:r>
            <a:r>
              <a:rPr lang="en-US" sz="1400" dirty="0" err="1"/>
              <a:t>Sitaraman</a:t>
            </a:r>
            <a:r>
              <a:rPr lang="en-US" sz="1400" dirty="0"/>
              <a:t>, and Daniel </a:t>
            </a:r>
            <a:r>
              <a:rPr lang="en-US" sz="1400" dirty="0" err="1"/>
              <a:t>Sparacio</a:t>
            </a:r>
            <a:r>
              <a:rPr lang="en-US" sz="1400" dirty="0"/>
              <a:t>. 2018. From Theory to </a:t>
            </a:r>
            <a:r>
              <a:rPr lang="en-US" sz="1400" dirty="0" err="1"/>
              <a:t>Prac</a:t>
            </a:r>
            <a:r>
              <a:rPr lang="en-US" sz="1400" dirty="0"/>
              <a:t>- tice: Improving Bitrate Adaptation in the DASH Reference Player. In Proceedings of the 9th ACM Multimedia Systems Conference (Amsterdam, Netherlands) (</a:t>
            </a:r>
            <a:r>
              <a:rPr lang="en-US" sz="1400" dirty="0" err="1"/>
              <a:t>MMSys</a:t>
            </a:r>
            <a:r>
              <a:rPr lang="en-US" sz="1400" dirty="0"/>
              <a:t> ’18).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Hongzi</a:t>
            </a:r>
            <a:r>
              <a:rPr lang="en-US" sz="1400" dirty="0"/>
              <a:t> Mao, Ravi Netravali, and Mohammad Alizadeh. 2017. Neural Adaptive Video Streaming with </a:t>
            </a:r>
            <a:r>
              <a:rPr lang="en-US" sz="1400" dirty="0" err="1"/>
              <a:t>Pensieve</a:t>
            </a:r>
            <a:r>
              <a:rPr lang="en-US" sz="1400" dirty="0"/>
              <a:t>. In Proceedings of the Conference of the ACM Special Interest Group on Data Communication (Los Angeles, CA, USA) (SIGCOMM ’17).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Zahaib</a:t>
            </a:r>
            <a:r>
              <a:rPr lang="en-US" sz="1400" dirty="0"/>
              <a:t> Akhtar, Yun </a:t>
            </a:r>
            <a:r>
              <a:rPr lang="en-US" sz="1400" dirty="0" err="1"/>
              <a:t>Seong</a:t>
            </a:r>
            <a:r>
              <a:rPr lang="en-US" sz="1400" dirty="0"/>
              <a:t> Nam, Ramesh Govindan, Sanjay Rao, Jessica Chen, Ethan Katz-Bassett, Bruno Ribeiro, </a:t>
            </a:r>
            <a:r>
              <a:rPr lang="en-US" sz="1400" dirty="0" err="1"/>
              <a:t>Jibin</a:t>
            </a:r>
            <a:r>
              <a:rPr lang="en-US" sz="1400" dirty="0"/>
              <a:t> Zhan, and Hui Zhang. 2018. Oboe: Auto- Tuning Video ABR Algorithms to Network Conditions. In Proceedings of the 2018 Conference of the ACM Special Interest Group on Data Communication (Budapest, Hungary) (SIGCOMM ’18).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FrancisY.Yan,HudsonAyers,ChenzhiZhu,SadjadFouladi,JamesHong,Keyi Zhang, Philip </a:t>
            </a:r>
            <a:r>
              <a:rPr lang="en-US" sz="1400" dirty="0" err="1"/>
              <a:t>Levis</a:t>
            </a:r>
            <a:r>
              <a:rPr lang="en-US" sz="1400" dirty="0"/>
              <a:t>, and Keith </a:t>
            </a:r>
            <a:r>
              <a:rPr lang="en-US" sz="1400" dirty="0" err="1"/>
              <a:t>Winstein</a:t>
            </a:r>
            <a:r>
              <a:rPr lang="en-US" sz="1400" dirty="0"/>
              <a:t>. 2020. Learning in situ: a randomized experiment in video streaming. In 17th USENIX Symposium on Networked Systems Design and Implementation (NSDI 20).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Tianchi</a:t>
            </a:r>
            <a:r>
              <a:rPr lang="en-US" sz="1400" dirty="0"/>
              <a:t> Huang, Chao Zhou, Rui-Xiao Zhang, </a:t>
            </a:r>
            <a:r>
              <a:rPr lang="en-US" sz="1400" dirty="0" err="1"/>
              <a:t>Chenglei</a:t>
            </a:r>
            <a:r>
              <a:rPr lang="en-US" sz="1400" dirty="0"/>
              <a:t> Wu, Xin Yao, and </a:t>
            </a:r>
            <a:r>
              <a:rPr lang="en-US" sz="1400" dirty="0" err="1"/>
              <a:t>Lifeng</a:t>
            </a:r>
            <a:r>
              <a:rPr lang="en-US" sz="1400" dirty="0"/>
              <a:t> Sun. 2019. </a:t>
            </a:r>
            <a:r>
              <a:rPr lang="en-US" sz="1400" dirty="0" err="1"/>
              <a:t>Comyco</a:t>
            </a:r>
            <a:r>
              <a:rPr lang="en-US" sz="1400" dirty="0"/>
              <a:t>: Quality-Aware Adaptive Video Streaming via Imitation Learning. </a:t>
            </a:r>
            <a:r>
              <a:rPr lang="en-US" sz="1400" dirty="0" err="1"/>
              <a:t>CoRR</a:t>
            </a:r>
            <a:r>
              <a:rPr lang="en-US" sz="1400" dirty="0"/>
              <a:t> abs/1908.02270 (2019).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B. Varghese, G. </a:t>
            </a:r>
            <a:r>
              <a:rPr lang="en-US" sz="1400" dirty="0" err="1"/>
              <a:t>Jourjon</a:t>
            </a:r>
            <a:r>
              <a:rPr lang="en-US" sz="1400" dirty="0"/>
              <a:t>, K. </a:t>
            </a:r>
            <a:r>
              <a:rPr lang="en-US" sz="1400" dirty="0" err="1"/>
              <a:t>Thilakarathne</a:t>
            </a:r>
            <a:r>
              <a:rPr lang="en-US" sz="1400" dirty="0"/>
              <a:t>, and A. </a:t>
            </a:r>
            <a:r>
              <a:rPr lang="en-US" sz="1400" dirty="0" err="1"/>
              <a:t>Seneviratne</a:t>
            </a:r>
            <a:r>
              <a:rPr lang="en-US" sz="1400" dirty="0"/>
              <a:t>. 2017. e-DASH: Modelling an energy-aware DASH player. In 2017 IEEE 18th International </a:t>
            </a:r>
            <a:r>
              <a:rPr lang="en-US" sz="1400" dirty="0" err="1"/>
              <a:t>Sym</a:t>
            </a:r>
            <a:r>
              <a:rPr lang="en-US" sz="1400" dirty="0"/>
              <a:t>- </a:t>
            </a:r>
            <a:r>
              <a:rPr lang="en-US" sz="1400" dirty="0" err="1"/>
              <a:t>posium</a:t>
            </a:r>
            <a:r>
              <a:rPr lang="en-US" sz="1400" dirty="0"/>
              <a:t> on A World of Wireless, Mobile and Multimedia Networks (</a:t>
            </a:r>
            <a:r>
              <a:rPr lang="en-US" sz="1400" dirty="0" err="1"/>
              <a:t>WoWMoM</a:t>
            </a:r>
            <a:r>
              <a:rPr lang="en-US" sz="1400" dirty="0"/>
              <a:t>).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CCBAF-4506-3D43-AA4D-130BAFAF5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74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AC7D-3D48-7043-BCAB-B25ABD55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9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B9F9B-8865-774D-8523-B611BB20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098"/>
            <a:ext cx="10515600" cy="562303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/>
              <a:t> S. Kim, H. Oh, and C. Kim. 2018. eff-HAS: Achieve higher efficiency in data and energy usage on dynamic adaptive streaming. Journal of Communications and Networks 20, 3 (2018), 325–342. 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sz="1400" dirty="0"/>
              <a:t>M. </a:t>
            </a:r>
            <a:r>
              <a:rPr lang="en-US" sz="1400" dirty="0" err="1"/>
              <a:t>Uitto</a:t>
            </a:r>
            <a:r>
              <a:rPr lang="en-US" sz="1400" dirty="0"/>
              <a:t> and M. </a:t>
            </a:r>
            <a:r>
              <a:rPr lang="en-US" sz="1400" dirty="0" err="1"/>
              <a:t>Forsell</a:t>
            </a:r>
            <a:r>
              <a:rPr lang="en-US" sz="1400" dirty="0"/>
              <a:t>. 2018. Towards Energy-Efficient Adaptive Mpeg-Dash Streaming Using </a:t>
            </a:r>
            <a:r>
              <a:rPr lang="en-US" sz="1400" dirty="0" err="1"/>
              <a:t>Hevc</a:t>
            </a:r>
            <a:r>
              <a:rPr lang="en-US" sz="1400" dirty="0"/>
              <a:t>. In 2018 IEEE International Conference on Multimedia Expo Workshops (ICMEW). 1–6. 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sz="1400" dirty="0"/>
              <a:t>X. Chen, T. Tan, and G. Cao. 2019. Energy-Aware and Context-Aware Video Streaming on Smartphones. In 2019 IEEE 39th International Conference on Dis- </a:t>
            </a:r>
            <a:r>
              <a:rPr lang="en-US" sz="1400" dirty="0" err="1"/>
              <a:t>tributed</a:t>
            </a:r>
            <a:r>
              <a:rPr lang="en-US" sz="1400" dirty="0"/>
              <a:t> Computing Systems (ICDCS). 861–870. 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sz="1400" dirty="0"/>
              <a:t>A. Mondal, B. </a:t>
            </a:r>
            <a:r>
              <a:rPr lang="en-US" sz="1400" dirty="0" err="1"/>
              <a:t>Palit</a:t>
            </a:r>
            <a:r>
              <a:rPr lang="en-US" sz="1400" dirty="0"/>
              <a:t>, S. </a:t>
            </a:r>
            <a:r>
              <a:rPr lang="en-US" sz="1400" dirty="0" err="1"/>
              <a:t>Khandelia</a:t>
            </a:r>
            <a:r>
              <a:rPr lang="en-US" sz="1400" dirty="0"/>
              <a:t>, N. Pal, J. </a:t>
            </a:r>
            <a:r>
              <a:rPr lang="en-US" sz="1400" dirty="0" err="1"/>
              <a:t>Jayatheerthan</a:t>
            </a:r>
            <a:r>
              <a:rPr lang="en-US" sz="1400" dirty="0"/>
              <a:t>, K. Paul, N. </a:t>
            </a:r>
            <a:r>
              <a:rPr lang="en-US" sz="1400" dirty="0" err="1"/>
              <a:t>Ganguly</a:t>
            </a:r>
            <a:r>
              <a:rPr lang="en-US" sz="1400" dirty="0"/>
              <a:t>, and S. Chakraborty. 2020. </a:t>
            </a:r>
            <a:r>
              <a:rPr lang="en-US" sz="1400" dirty="0" err="1"/>
              <a:t>EnDASH</a:t>
            </a:r>
            <a:r>
              <a:rPr lang="en-US" sz="1400" dirty="0"/>
              <a:t> - A Mobility Adapted Energy Efficient ABR Video Streaming for Cellular Networks. In 2020 IFIP Networking Conference (Networking). 127–135. 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sz="1400" dirty="0"/>
              <a:t>T. </a:t>
            </a:r>
            <a:r>
              <a:rPr lang="en-US" sz="1400" dirty="0" err="1"/>
              <a:t>Breitbach</a:t>
            </a:r>
            <a:r>
              <a:rPr lang="en-US" sz="1400" dirty="0"/>
              <a:t>, P. Sanders, and D. </a:t>
            </a:r>
            <a:r>
              <a:rPr lang="en-US" sz="1400" dirty="0" err="1"/>
              <a:t>Schultes</a:t>
            </a:r>
            <a:r>
              <a:rPr lang="en-US" sz="1400" dirty="0"/>
              <a:t>. 2018. Optimizing energy consumption and user experience in a mobile video streaming scenario. In 2018 15th IEEE Annual Consumer Communications Networking Conference (CCNC). 1–9. 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sz="1400" dirty="0" err="1"/>
              <a:t>Jiayi</a:t>
            </a:r>
            <a:r>
              <a:rPr lang="en-US" sz="1400" dirty="0"/>
              <a:t> Meng, </a:t>
            </a:r>
            <a:r>
              <a:rPr lang="en-US" sz="1400" dirty="0" err="1"/>
              <a:t>Qiang</a:t>
            </a:r>
            <a:r>
              <a:rPr lang="en-US" sz="1400" dirty="0"/>
              <a:t> Xu, and Y. Charlie Hu. 2021. Proactive Energy-Aware Adaptive Video Streaming on Mobile Devices. In 2021 USENIX Annual Technical Conference (USENIX ATC 21). 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sz="1400" dirty="0" err="1"/>
              <a:t>Yanyuan</a:t>
            </a:r>
            <a:r>
              <a:rPr lang="en-US" sz="1400" dirty="0"/>
              <a:t> Qin, Shuai Hao, Krishna R. </a:t>
            </a:r>
            <a:r>
              <a:rPr lang="en-US" sz="1400" dirty="0" err="1"/>
              <a:t>Pattipati</a:t>
            </a:r>
            <a:r>
              <a:rPr lang="en-US" sz="1400" dirty="0"/>
              <a:t>, Feng Qian, </a:t>
            </a:r>
            <a:r>
              <a:rPr lang="en-US" sz="1400" dirty="0" err="1"/>
              <a:t>Subhabrata</a:t>
            </a:r>
            <a:r>
              <a:rPr lang="en-US" sz="1400" dirty="0"/>
              <a:t> Sen, Bing Wang, and </a:t>
            </a:r>
            <a:r>
              <a:rPr lang="en-US" sz="1400" dirty="0" err="1"/>
              <a:t>Chaoqun</a:t>
            </a:r>
            <a:r>
              <a:rPr lang="en-US" sz="1400" dirty="0"/>
              <a:t> Yue. 2019. Quality-Aware Strategies for </a:t>
            </a:r>
            <a:r>
              <a:rPr lang="en-US" sz="1400" dirty="0" err="1"/>
              <a:t>Optimiz</a:t>
            </a:r>
            <a:r>
              <a:rPr lang="en-US" sz="1400" dirty="0"/>
              <a:t>- </a:t>
            </a:r>
            <a:r>
              <a:rPr lang="en-US" sz="1400" dirty="0" err="1"/>
              <a:t>ing</a:t>
            </a:r>
            <a:r>
              <a:rPr lang="en-US" sz="1400" dirty="0"/>
              <a:t> ABR Video Streaming </a:t>
            </a:r>
            <a:r>
              <a:rPr lang="en-US" sz="1400" dirty="0" err="1"/>
              <a:t>QoE</a:t>
            </a:r>
            <a:r>
              <a:rPr lang="en-US" sz="1400" dirty="0"/>
              <a:t> and Reducing Data Usage. In Proceedings of the 10th ACM Multimedia Systems Conference (Amherst, Massachusetts) (MM- Sys ’19). 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sz="1400" dirty="0" err="1"/>
              <a:t>Yanyuan</a:t>
            </a:r>
            <a:r>
              <a:rPr lang="en-US" sz="1400" dirty="0"/>
              <a:t> Qin, </a:t>
            </a:r>
            <a:r>
              <a:rPr lang="en-US" sz="1400" dirty="0" err="1"/>
              <a:t>Chinmaey</a:t>
            </a:r>
            <a:r>
              <a:rPr lang="en-US" sz="1400" dirty="0"/>
              <a:t> Shende, </a:t>
            </a:r>
            <a:r>
              <a:rPr lang="en-US" sz="1400" dirty="0" err="1"/>
              <a:t>Cheonjin</a:t>
            </a:r>
            <a:r>
              <a:rPr lang="en-US" sz="1400" dirty="0"/>
              <a:t> Park, </a:t>
            </a:r>
            <a:r>
              <a:rPr lang="en-US" sz="1400" dirty="0" err="1"/>
              <a:t>Subhabrata</a:t>
            </a:r>
            <a:r>
              <a:rPr lang="en-US" sz="1400" dirty="0"/>
              <a:t> Sen, and Bing Wang. 2021. </a:t>
            </a:r>
            <a:r>
              <a:rPr lang="en-US" sz="1400" dirty="0" err="1"/>
              <a:t>DataPlanner</a:t>
            </a:r>
            <a:r>
              <a:rPr lang="en-US" sz="1400" dirty="0"/>
              <a:t>: Data-Budget Driven Approach to Resource-Efficient ABR Streaming. 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sz="1400" dirty="0"/>
              <a:t>Li Sun, Ramanujan K. </a:t>
            </a:r>
            <a:r>
              <a:rPr lang="en-US" sz="1400" dirty="0" err="1"/>
              <a:t>Sheshadri</a:t>
            </a:r>
            <a:r>
              <a:rPr lang="en-US" sz="1400" dirty="0"/>
              <a:t>, Wei Zheng, and </a:t>
            </a:r>
            <a:r>
              <a:rPr lang="en-US" sz="1400" dirty="0" err="1"/>
              <a:t>Dimitrios</a:t>
            </a:r>
            <a:r>
              <a:rPr lang="en-US" sz="1400" dirty="0"/>
              <a:t> </a:t>
            </a:r>
            <a:r>
              <a:rPr lang="en-US" sz="1400" dirty="0" err="1"/>
              <a:t>Koutsonikolas</a:t>
            </a:r>
            <a:r>
              <a:rPr lang="en-US" sz="1400" dirty="0"/>
              <a:t>. 2014. Modeling </a:t>
            </a:r>
            <a:r>
              <a:rPr lang="en-US" sz="1400" dirty="0" err="1"/>
              <a:t>WiFi</a:t>
            </a:r>
            <a:r>
              <a:rPr lang="en-US" sz="1400" dirty="0"/>
              <a:t> Active Power/Energy Consumption in Smartphones. In 2014 IEEE 34th International Conference on Distributed Computing Systems. 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sz="1600" dirty="0" err="1"/>
              <a:t>Zhengfang</a:t>
            </a:r>
            <a:r>
              <a:rPr lang="en-US" sz="1600" dirty="0"/>
              <a:t> </a:t>
            </a:r>
            <a:r>
              <a:rPr lang="en-US" sz="1600" dirty="0" err="1"/>
              <a:t>Duanmu</a:t>
            </a:r>
            <a:r>
              <a:rPr lang="en-US" sz="1600" dirty="0"/>
              <a:t>, Abdul Rehman, and Zhou Wang. 2018. A Quality-of- Experience Database for Adaptive Video Streaming. IEEE Transactions on Broad- casting 64, 2 (2018), 474–487. </a:t>
            </a:r>
          </a:p>
          <a:p>
            <a:pPr marL="342900" indent="-342900">
              <a:buFont typeface="+mj-lt"/>
              <a:buAutoNum type="arabicPeriod" startAt="10"/>
            </a:pPr>
            <a:endParaRPr lang="en-US" sz="1600" dirty="0"/>
          </a:p>
          <a:p>
            <a:pPr marL="342900" indent="-342900">
              <a:buFont typeface="+mj-lt"/>
              <a:buAutoNum type="arabicPeriod" startAt="10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2A3F6-098C-124A-A4FE-3633EC2F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60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00154-8EE4-6F48-AF0F-AB431AD430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Supplementary Slides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8083F5-5AD6-4D48-900E-CD3B1604F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8D770-378F-AB4C-97EA-F5DD4487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10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0EE4-FE1E-8F4B-A60F-D6531DC5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0850" y="2240289"/>
            <a:ext cx="4055348" cy="2932985"/>
          </a:xfrm>
        </p:spPr>
        <p:txBody>
          <a:bodyPr>
            <a:normAutofit fontScale="70000" lnSpcReduction="20000"/>
          </a:bodyPr>
          <a:lstStyle/>
          <a:p>
            <a:pPr marL="0" indent="0">
              <a:buSzPct val="60000"/>
              <a:buNone/>
            </a:pPr>
            <a:r>
              <a:rPr lang="en-US" dirty="0"/>
              <a:t>Limitations of existing models 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Designed based on encoding </a:t>
            </a:r>
            <a:r>
              <a:rPr lang="en-US" sz="2800" dirty="0">
                <a:solidFill>
                  <a:srgbClr val="0070C0"/>
                </a:solidFill>
              </a:rPr>
              <a:t>bitrate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Device </a:t>
            </a:r>
            <a:r>
              <a:rPr lang="en-US" sz="2800" dirty="0">
                <a:solidFill>
                  <a:srgbClr val="0070C0"/>
                </a:solidFill>
              </a:rPr>
              <a:t>heterogeneity</a:t>
            </a:r>
          </a:p>
          <a:p>
            <a:pPr marL="0" indent="0">
              <a:buSzPct val="60000"/>
              <a:buNone/>
            </a:pPr>
            <a:r>
              <a:rPr lang="en-US" dirty="0"/>
              <a:t>Our approach 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Considers </a:t>
            </a:r>
            <a:r>
              <a:rPr lang="en-US" sz="2800" dirty="0">
                <a:solidFill>
                  <a:srgbClr val="0070C0"/>
                </a:solidFill>
              </a:rPr>
              <a:t>ABR-related</a:t>
            </a:r>
            <a:r>
              <a:rPr lang="en-US" dirty="0"/>
              <a:t> components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Targets to capture </a:t>
            </a:r>
            <a:r>
              <a:rPr lang="en-US" sz="2800" dirty="0">
                <a:solidFill>
                  <a:srgbClr val="0070C0"/>
                </a:solidFill>
              </a:rPr>
              <a:t>pattern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Minimizes device specific impacts</a:t>
            </a:r>
          </a:p>
          <a:p>
            <a:pPr lvl="2">
              <a:buSzPct val="60000"/>
              <a:buFont typeface="Wingdings" pitchFamily="2" charset="2"/>
              <a:buChar char="Ø"/>
            </a:pPr>
            <a:r>
              <a:rPr lang="en-US" dirty="0"/>
              <a:t>Excludes </a:t>
            </a:r>
            <a:r>
              <a:rPr lang="en-US" sz="2400" dirty="0">
                <a:solidFill>
                  <a:srgbClr val="0070C0"/>
                </a:solidFill>
              </a:rPr>
              <a:t>base power </a:t>
            </a:r>
            <a:r>
              <a:rPr lang="en-US" dirty="0"/>
              <a:t>consumption</a:t>
            </a:r>
          </a:p>
          <a:p>
            <a:pPr lvl="2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6CAD9E-EE2D-9D4E-945A-34DE1485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Modelling Power Consumption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07F43-8FE1-ED46-A70A-FE6BB7AF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94460-425C-A34F-8359-61362399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202"/>
            <a:ext cx="7940850" cy="39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9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73EFD-20AD-FF4D-932A-140B7567E08E}"/>
              </a:ext>
            </a:extLst>
          </p:cNvPr>
          <p:cNvSpPr txBox="1"/>
          <p:nvPr/>
        </p:nvSpPr>
        <p:spPr>
          <a:xfrm>
            <a:off x="838200" y="1597572"/>
            <a:ext cx="588674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Videos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Three-minute videos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Tears of steel (sci-fi), Nature(documentary), BBB(cartoon) </a:t>
            </a:r>
          </a:p>
          <a:p>
            <a:endParaRPr lang="en-US" dirty="0"/>
          </a:p>
          <a:p>
            <a:r>
              <a:rPr lang="en-US" sz="2000" dirty="0">
                <a:solidFill>
                  <a:srgbClr val="0070C0"/>
                </a:solidFill>
              </a:rPr>
              <a:t>Energy Data Collection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Videos are played for each representation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Monsoon Power meter collects at each 200 microseconds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Results are aggregated for each chunk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DCC775-F76D-284D-9265-5EFA995FF4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24414" y="1824634"/>
          <a:ext cx="4999419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89269">
                  <a:extLst>
                    <a:ext uri="{9D8B030D-6E8A-4147-A177-3AD203B41FA5}">
                      <a16:colId xmlns:a16="http://schemas.microsoft.com/office/drawing/2014/main" val="1800235901"/>
                    </a:ext>
                  </a:extLst>
                </a:gridCol>
                <a:gridCol w="2154620">
                  <a:extLst>
                    <a:ext uri="{9D8B030D-6E8A-4147-A177-3AD203B41FA5}">
                      <a16:colId xmlns:a16="http://schemas.microsoft.com/office/drawing/2014/main" val="3026362238"/>
                    </a:ext>
                  </a:extLst>
                </a:gridCol>
                <a:gridCol w="1555530">
                  <a:extLst>
                    <a:ext uri="{9D8B030D-6E8A-4147-A177-3AD203B41FA5}">
                      <a16:colId xmlns:a16="http://schemas.microsoft.com/office/drawing/2014/main" val="605942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Band. (</a:t>
                      </a:r>
                      <a:r>
                        <a:rPr lang="en-US" dirty="0" err="1"/>
                        <a:t>Mbps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Distribution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3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1.29 ± 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9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31.58 ± 13.59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83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Broadband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3.91 ± 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8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4.41 ± 5.03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42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734FD7-2F37-364F-907E-B211EC00BD39}"/>
              </a:ext>
            </a:extLst>
          </p:cNvPr>
          <p:cNvSpPr txBox="1"/>
          <p:nvPr/>
        </p:nvSpPr>
        <p:spPr>
          <a:xfrm>
            <a:off x="6724940" y="4466149"/>
            <a:ext cx="51537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Perceptual Quality Calculation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 err="1"/>
              <a:t>QoE</a:t>
            </a:r>
            <a:r>
              <a:rPr lang="en-US" dirty="0"/>
              <a:t> of the streaming session</a:t>
            </a:r>
          </a:p>
          <a:p>
            <a:r>
              <a:rPr lang="en-US" dirty="0">
                <a:solidFill>
                  <a:srgbClr val="0070C0"/>
                </a:solidFill>
              </a:rPr>
              <a:t>video quality, </a:t>
            </a:r>
            <a:r>
              <a:rPr lang="en-US" dirty="0">
                <a:solidFill>
                  <a:srgbClr val="FF0000"/>
                </a:solidFill>
              </a:rPr>
              <a:t>rebuffering time and frequency,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oscillations,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quality switches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dirty="0"/>
              <a:t>Linear regression model on </a:t>
            </a:r>
            <a:r>
              <a:rPr lang="en-US" sz="2400" dirty="0" err="1">
                <a:solidFill>
                  <a:srgbClr val="0070C0"/>
                </a:solidFill>
              </a:rPr>
              <a:t>SQoE</a:t>
            </a:r>
            <a:r>
              <a:rPr lang="en-US" sz="2400" dirty="0">
                <a:solidFill>
                  <a:srgbClr val="0070C0"/>
                </a:solidFill>
              </a:rPr>
              <a:t>-III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[19]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dataset</a:t>
            </a:r>
          </a:p>
          <a:p>
            <a:pPr marL="342900" indent="-342900">
              <a:buSzPct val="60000"/>
              <a:buFont typeface="Wingdings" pitchFamily="2" charset="2"/>
              <a:buChar char="Ø"/>
            </a:pPr>
            <a:r>
              <a:rPr lang="en-US" sz="2400" dirty="0">
                <a:solidFill>
                  <a:srgbClr val="0070C0"/>
                </a:solidFill>
              </a:rPr>
              <a:t>VMAF</a:t>
            </a:r>
            <a:r>
              <a:rPr lang="en-US" dirty="0"/>
              <a:t> is used as quality measure</a:t>
            </a:r>
          </a:p>
          <a:p>
            <a:pPr marL="342900" indent="-342900">
              <a:buSzPct val="60000"/>
              <a:buFont typeface="Wingdings" pitchFamily="2" charset="2"/>
              <a:buChar char="Ø"/>
            </a:pPr>
            <a:r>
              <a:rPr lang="en-US" dirty="0"/>
              <a:t>34 users 450 videos 13 net. conditions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124079-414A-7F49-AD91-CCC31BA8CD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7696" y="4524308"/>
          <a:ext cx="5388304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4152">
                  <a:extLst>
                    <a:ext uri="{9D8B030D-6E8A-4147-A177-3AD203B41FA5}">
                      <a16:colId xmlns:a16="http://schemas.microsoft.com/office/drawing/2014/main" val="3373949295"/>
                    </a:ext>
                  </a:extLst>
                </a:gridCol>
                <a:gridCol w="2694152">
                  <a:extLst>
                    <a:ext uri="{9D8B030D-6E8A-4147-A177-3AD203B41FA5}">
                      <a16:colId xmlns:a16="http://schemas.microsoft.com/office/drawing/2014/main" val="536406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62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SQoE</a:t>
                      </a:r>
                      <a:r>
                        <a:rPr lang="en-US" dirty="0"/>
                        <a:t>-III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6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Pensieve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Comyco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07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Proposed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9695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E2455431-0DD2-2D45-8DF8-7605BAF1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Setup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8495C-463D-F84A-B09B-885CF017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06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6 representations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756B8-A82F-C842-85D8-3B71FEBB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904"/>
            <a:ext cx="12192000" cy="2709333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560356E-516D-F24C-9616-91756E8F6B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7575" y="3805613"/>
          <a:ext cx="283429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145">
                  <a:extLst>
                    <a:ext uri="{9D8B030D-6E8A-4147-A177-3AD203B41FA5}">
                      <a16:colId xmlns:a16="http://schemas.microsoft.com/office/drawing/2014/main" val="3261787419"/>
                    </a:ext>
                  </a:extLst>
                </a:gridCol>
                <a:gridCol w="1417145">
                  <a:extLst>
                    <a:ext uri="{9D8B030D-6E8A-4147-A177-3AD203B41FA5}">
                      <a16:colId xmlns:a16="http://schemas.microsoft.com/office/drawing/2014/main" val="106836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Bitrate(kbps)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45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320 x 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9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640 x 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80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768 x 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2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1024 x 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02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1280 x 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2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1920 x 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22819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8C48BAA-846B-E94C-AE78-279C5A07DADA}"/>
              </a:ext>
            </a:extLst>
          </p:cNvPr>
          <p:cNvSpPr txBox="1"/>
          <p:nvPr/>
        </p:nvSpPr>
        <p:spPr>
          <a:xfrm>
            <a:off x="6091776" y="3805613"/>
            <a:ext cx="582274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/>
              <a:t>Average results of 3 videos for all traces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Energy Efficiency </a:t>
            </a:r>
            <a:r>
              <a:rPr lang="en-US" sz="2000" dirty="0"/>
              <a:t>(</a:t>
            </a:r>
            <a:r>
              <a:rPr lang="en-US" sz="2000" dirty="0" err="1"/>
              <a:t>QoE</a:t>
            </a:r>
            <a:r>
              <a:rPr lang="en-US" sz="2000" dirty="0"/>
              <a:t>/Energy) =&gt; </a:t>
            </a:r>
            <a:r>
              <a:rPr lang="en-US" sz="2400" dirty="0">
                <a:solidFill>
                  <a:srgbClr val="0070C0"/>
                </a:solidFill>
              </a:rPr>
              <a:t>17-29 %</a:t>
            </a:r>
            <a:r>
              <a:rPr lang="en-US" sz="2000" dirty="0"/>
              <a:t> better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 err="1">
                <a:solidFill>
                  <a:srgbClr val="0070C0"/>
                </a:solidFill>
              </a:rPr>
              <a:t>QoE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FF0000"/>
                </a:solidFill>
              </a:rPr>
              <a:t>1%</a:t>
            </a:r>
            <a:r>
              <a:rPr lang="en-US" sz="2000" dirty="0"/>
              <a:t> degradation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Rebuffering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49-72 %</a:t>
            </a:r>
            <a:r>
              <a:rPr lang="en-US" sz="2000" dirty="0"/>
              <a:t> lower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Smoothness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2-21 %</a:t>
            </a:r>
            <a:r>
              <a:rPr lang="en-US" sz="2000" dirty="0"/>
              <a:t> lower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Energy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11-28 %</a:t>
            </a:r>
            <a:r>
              <a:rPr lang="en-US" sz="2000" dirty="0"/>
              <a:t> savings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Data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3-44 %</a:t>
            </a:r>
            <a:r>
              <a:rPr lang="en-US" sz="2000" dirty="0"/>
              <a:t> savings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DD0B9-518A-DC4E-86C6-CB124615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80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10 representations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86885-AC32-AE48-9065-0877B88C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388"/>
            <a:ext cx="12192000" cy="270933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1C44F7-77B4-8344-A63E-B6738AEF4D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02373" y="3654627"/>
          <a:ext cx="2301766" cy="309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745">
                  <a:extLst>
                    <a:ext uri="{9D8B030D-6E8A-4147-A177-3AD203B41FA5}">
                      <a16:colId xmlns:a16="http://schemas.microsoft.com/office/drawing/2014/main" val="3261787419"/>
                    </a:ext>
                  </a:extLst>
                </a:gridCol>
                <a:gridCol w="1294021">
                  <a:extLst>
                    <a:ext uri="{9D8B030D-6E8A-4147-A177-3AD203B41FA5}">
                      <a16:colId xmlns:a16="http://schemas.microsoft.com/office/drawing/2014/main" val="106836994"/>
                    </a:ext>
                  </a:extLst>
                </a:gridCol>
              </a:tblGrid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Resolution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Bitrate(kbps)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148451678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b="1" dirty="0"/>
                        <a:t>320 x 180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150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2022342922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320 x 180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86396708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640 x 360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750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910807373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768 x 432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1200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438268604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1024 x 576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1850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22602740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1280 x 720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2850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3931926107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1920 x 1080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4300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41822819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1920 x 1080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6000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330000068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1920 x 1080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9000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944859223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1920 x 1080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12000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38866372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37A018-B897-0147-B5B5-D8269C1DFD1C}"/>
              </a:ext>
            </a:extLst>
          </p:cNvPr>
          <p:cNvSpPr txBox="1"/>
          <p:nvPr/>
        </p:nvSpPr>
        <p:spPr>
          <a:xfrm>
            <a:off x="5034447" y="3895464"/>
            <a:ext cx="575381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/>
              <a:t>Average results of 3 videos for all traces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Energy Efficiency </a:t>
            </a:r>
            <a:r>
              <a:rPr lang="en-US" sz="2000" dirty="0"/>
              <a:t>(</a:t>
            </a:r>
            <a:r>
              <a:rPr lang="en-US" sz="2000" dirty="0" err="1"/>
              <a:t>QoE</a:t>
            </a:r>
            <a:r>
              <a:rPr lang="en-US" sz="2000" dirty="0"/>
              <a:t>/Energy) =&gt; </a:t>
            </a:r>
            <a:r>
              <a:rPr lang="en-US" sz="2400" dirty="0">
                <a:solidFill>
                  <a:srgbClr val="0070C0"/>
                </a:solidFill>
              </a:rPr>
              <a:t>27-47%</a:t>
            </a:r>
            <a:r>
              <a:rPr lang="en-US" sz="2000" dirty="0"/>
              <a:t> better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 err="1">
                <a:solidFill>
                  <a:srgbClr val="0070C0"/>
                </a:solidFill>
              </a:rPr>
              <a:t>QoE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3-22% </a:t>
            </a:r>
            <a:r>
              <a:rPr lang="en-US" sz="2000" dirty="0"/>
              <a:t>better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Rebuffering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53-84 %</a:t>
            </a:r>
            <a:r>
              <a:rPr lang="en-US" sz="2000" dirty="0"/>
              <a:t> lower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Smoothness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16-31%</a:t>
            </a:r>
            <a:r>
              <a:rPr lang="en-US" sz="2000" dirty="0"/>
              <a:t> lower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Energy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15-41%</a:t>
            </a:r>
            <a:r>
              <a:rPr lang="en-US" sz="2000" dirty="0"/>
              <a:t> savings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Data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36-59%</a:t>
            </a:r>
            <a:r>
              <a:rPr lang="en-US" sz="2000" dirty="0"/>
              <a:t> savings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12E1C-7821-534E-A346-A4F68BCF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35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396-4732-B94D-A72D-DC55090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8738"/>
            <a:ext cx="10515600" cy="826166"/>
          </a:xfrm>
        </p:spPr>
        <p:txBody>
          <a:bodyPr>
            <a:normAutofit/>
          </a:bodyPr>
          <a:lstStyle/>
          <a:p>
            <a:r>
              <a:rPr lang="en-US" b="1" dirty="0"/>
              <a:t>Results - </a:t>
            </a:r>
            <a:r>
              <a:rPr lang="en-US" b="1" dirty="0">
                <a:solidFill>
                  <a:srgbClr val="0070C0"/>
                </a:solidFill>
              </a:rPr>
              <a:t>10 representations HD</a:t>
            </a:r>
            <a:r>
              <a:rPr lang="en-US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F1D83-4E05-7240-AB19-73CA6979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370"/>
            <a:ext cx="12192000" cy="270933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867A86A-2E94-F349-BC03-2CFA8F2FED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02373" y="3665137"/>
          <a:ext cx="2301766" cy="309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745">
                  <a:extLst>
                    <a:ext uri="{9D8B030D-6E8A-4147-A177-3AD203B41FA5}">
                      <a16:colId xmlns:a16="http://schemas.microsoft.com/office/drawing/2014/main" val="3261787419"/>
                    </a:ext>
                  </a:extLst>
                </a:gridCol>
                <a:gridCol w="1294021">
                  <a:extLst>
                    <a:ext uri="{9D8B030D-6E8A-4147-A177-3AD203B41FA5}">
                      <a16:colId xmlns:a16="http://schemas.microsoft.com/office/drawing/2014/main" val="106836994"/>
                    </a:ext>
                  </a:extLst>
                </a:gridCol>
              </a:tblGrid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Resolution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Bitrate(kbps)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148451678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b="1" dirty="0"/>
                        <a:t>320 x 180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150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2022342922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320 x 180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86396708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640 x 360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750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910807373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768 x 432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1200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438268604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1024 x 576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1850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22602740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1280 x 720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2850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3931926107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300" dirty="0"/>
                        <a:t>1920 x 1080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4300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141822819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1920 x 1080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6000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330000068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2560 x 1440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9000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944859223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3840 x 2160</a:t>
                      </a:r>
                    </a:p>
                  </a:txBody>
                  <a:tcPr marL="83496" marR="83496" marT="41748" marB="41748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12000</a:t>
                      </a:r>
                    </a:p>
                  </a:txBody>
                  <a:tcPr marL="83496" marR="83496" marT="41748" marB="41748"/>
                </a:tc>
                <a:extLst>
                  <a:ext uri="{0D108BD9-81ED-4DB2-BD59-A6C34878D82A}">
                    <a16:rowId xmlns:a16="http://schemas.microsoft.com/office/drawing/2014/main" val="388663723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81BBEE3-6672-6A47-BC18-08DB28081C39}"/>
              </a:ext>
            </a:extLst>
          </p:cNvPr>
          <p:cNvSpPr txBox="1"/>
          <p:nvPr/>
        </p:nvSpPr>
        <p:spPr>
          <a:xfrm>
            <a:off x="5110953" y="3905974"/>
            <a:ext cx="582274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/>
              <a:t>Average results of 3 videos for all traces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Energy Efficiency </a:t>
            </a:r>
            <a:r>
              <a:rPr lang="en-US" sz="2000" dirty="0"/>
              <a:t>(</a:t>
            </a:r>
            <a:r>
              <a:rPr lang="en-US" sz="2000" dirty="0" err="1"/>
              <a:t>QoE</a:t>
            </a:r>
            <a:r>
              <a:rPr lang="en-US" sz="2000" dirty="0"/>
              <a:t>/Energy) =&gt; </a:t>
            </a:r>
            <a:r>
              <a:rPr lang="en-US" sz="2400" dirty="0">
                <a:solidFill>
                  <a:srgbClr val="0070C0"/>
                </a:solidFill>
              </a:rPr>
              <a:t>34-55%</a:t>
            </a:r>
            <a:r>
              <a:rPr lang="en-US" sz="2000" dirty="0"/>
              <a:t> better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 err="1">
                <a:solidFill>
                  <a:srgbClr val="0070C0"/>
                </a:solidFill>
              </a:rPr>
              <a:t>QoE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1-22% </a:t>
            </a:r>
            <a:r>
              <a:rPr lang="en-US" sz="2000" dirty="0"/>
              <a:t>better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Rebuffering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55-85 %</a:t>
            </a:r>
            <a:r>
              <a:rPr lang="en-US" sz="2000" dirty="0"/>
              <a:t> lower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Smoothness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13-39%</a:t>
            </a:r>
            <a:r>
              <a:rPr lang="en-US" sz="2000" dirty="0"/>
              <a:t> lower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Energy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35-57%</a:t>
            </a:r>
            <a:r>
              <a:rPr lang="en-US" sz="2000" dirty="0"/>
              <a:t> savings </a:t>
            </a:r>
          </a:p>
          <a:p>
            <a:pPr marL="285750" indent="-285750">
              <a:buSzPct val="60000"/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Data</a:t>
            </a:r>
            <a:r>
              <a:rPr lang="en-US" sz="20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41-60%</a:t>
            </a:r>
            <a:r>
              <a:rPr lang="en-US" sz="2000" dirty="0"/>
              <a:t> savings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0B39F-621A-1849-81FB-180CB20E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5B7B-4915-F644-A6C5-EF11943D2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rgbClr val="0070C0"/>
                </a:solidFill>
              </a:rPr>
              <a:t>stability and efficiency</a:t>
            </a: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Pensieve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Comyco</a:t>
            </a:r>
            <a:r>
              <a:rPr lang="en-US" dirty="0">
                <a:solidFill>
                  <a:schemeClr val="tx2"/>
                </a:solidFill>
              </a:rPr>
              <a:t>, Oboe</a:t>
            </a:r>
          </a:p>
          <a:p>
            <a:r>
              <a:rPr lang="en-US" dirty="0"/>
              <a:t>Do not consider the </a:t>
            </a:r>
            <a:r>
              <a:rPr lang="en-US" dirty="0">
                <a:solidFill>
                  <a:srgbClr val="0070C0"/>
                </a:solidFill>
              </a:rPr>
              <a:t>perceptual quality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Bola, Festive, MPC, </a:t>
            </a:r>
            <a:r>
              <a:rPr lang="en-US" dirty="0" err="1">
                <a:solidFill>
                  <a:schemeClr val="tx2"/>
                </a:solidFill>
              </a:rPr>
              <a:t>BolaE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DynamicABR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Pensieve</a:t>
            </a:r>
            <a:r>
              <a:rPr lang="en-US" dirty="0">
                <a:solidFill>
                  <a:schemeClr val="tx2"/>
                </a:solidFill>
              </a:rPr>
              <a:t>,  Oboe, </a:t>
            </a:r>
            <a:r>
              <a:rPr lang="en-US" dirty="0" err="1">
                <a:solidFill>
                  <a:schemeClr val="tx2"/>
                </a:solidFill>
              </a:rPr>
              <a:t>ef</a:t>
            </a:r>
            <a:r>
              <a:rPr lang="en-US" dirty="0">
                <a:solidFill>
                  <a:schemeClr val="tx2"/>
                </a:solidFill>
              </a:rPr>
              <a:t>-HAS, e-DASH, </a:t>
            </a:r>
            <a:r>
              <a:rPr lang="en-US" dirty="0" err="1">
                <a:solidFill>
                  <a:schemeClr val="tx2"/>
                </a:solidFill>
              </a:rPr>
              <a:t>EnDASH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/>
              <a:t>Either do not consider </a:t>
            </a:r>
            <a:r>
              <a:rPr lang="en-US" dirty="0">
                <a:solidFill>
                  <a:srgbClr val="0070C0"/>
                </a:solidFill>
              </a:rPr>
              <a:t>energy consumption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Bola, Festive, MPC, </a:t>
            </a:r>
            <a:r>
              <a:rPr lang="en-US" dirty="0" err="1">
                <a:solidFill>
                  <a:schemeClr val="tx2"/>
                </a:solidFill>
              </a:rPr>
              <a:t>BolaE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DynamicABR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Pensieve</a:t>
            </a:r>
            <a:r>
              <a:rPr lang="en-US" dirty="0">
                <a:solidFill>
                  <a:schemeClr val="tx2"/>
                </a:solidFill>
              </a:rPr>
              <a:t>,  Oboe, Fugu, </a:t>
            </a:r>
            <a:r>
              <a:rPr lang="en-US" dirty="0" err="1">
                <a:solidFill>
                  <a:schemeClr val="tx2"/>
                </a:solidFill>
              </a:rPr>
              <a:t>Comyco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sacrifice </a:t>
            </a:r>
            <a:r>
              <a:rPr lang="en-US" dirty="0" err="1">
                <a:solidFill>
                  <a:srgbClr val="0070C0"/>
                </a:solidFill>
              </a:rPr>
              <a:t>QoE</a:t>
            </a:r>
            <a:r>
              <a:rPr lang="en-US" dirty="0"/>
              <a:t> to save power consumption</a:t>
            </a: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ef</a:t>
            </a:r>
            <a:r>
              <a:rPr lang="en-US" dirty="0">
                <a:solidFill>
                  <a:schemeClr val="tx2"/>
                </a:solidFill>
              </a:rPr>
              <a:t>-HAS, e-DASH, </a:t>
            </a:r>
            <a:r>
              <a:rPr lang="en-US" dirty="0" err="1">
                <a:solidFill>
                  <a:schemeClr val="tx2"/>
                </a:solidFill>
              </a:rPr>
              <a:t>EnDASH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6B0B87-EB99-B740-952E-0BF76A30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 of Existing Studies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AEABF-044D-AA46-81EA-6F2951A6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7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2A1C70-071E-8440-8263-9AE3AE0A6152}"/>
              </a:ext>
            </a:extLst>
          </p:cNvPr>
          <p:cNvSpPr txBox="1"/>
          <p:nvPr/>
        </p:nvSpPr>
        <p:spPr>
          <a:xfrm>
            <a:off x="253639" y="1692678"/>
            <a:ext cx="2957220" cy="80021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0070C0"/>
                </a:solidFill>
              </a:rPr>
              <a:t>stability&amp;efficiency</a:t>
            </a:r>
            <a:endParaRPr lang="en-US" sz="2800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D0D86-2528-D848-A704-D4BBB75D92E7}"/>
              </a:ext>
            </a:extLst>
          </p:cNvPr>
          <p:cNvSpPr txBox="1"/>
          <p:nvPr/>
        </p:nvSpPr>
        <p:spPr>
          <a:xfrm>
            <a:off x="3368425" y="1690688"/>
            <a:ext cx="2829172" cy="8002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perceptual quality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86FA9-25D9-EB4D-9185-CE45DB7C3D67}"/>
              </a:ext>
            </a:extLst>
          </p:cNvPr>
          <p:cNvSpPr txBox="1"/>
          <p:nvPr/>
        </p:nvSpPr>
        <p:spPr>
          <a:xfrm>
            <a:off x="6381154" y="4167540"/>
            <a:ext cx="3315972" cy="8002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energy consumption 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007D3-394E-ED41-9EC3-448E60E10F0B}"/>
              </a:ext>
            </a:extLst>
          </p:cNvPr>
          <p:cNvSpPr txBox="1"/>
          <p:nvPr/>
        </p:nvSpPr>
        <p:spPr>
          <a:xfrm>
            <a:off x="9698504" y="4163677"/>
            <a:ext cx="2101858" cy="8002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sacrifice </a:t>
            </a:r>
            <a:r>
              <a:rPr lang="en-US" sz="2800" b="1" dirty="0" err="1">
                <a:solidFill>
                  <a:srgbClr val="0070C0"/>
                </a:solidFill>
              </a:rPr>
              <a:t>QoE</a:t>
            </a:r>
            <a:endParaRPr lang="en-US" sz="2800" b="1" dirty="0"/>
          </a:p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112D4E-9CD0-094D-AFD9-C39421320591}"/>
              </a:ext>
            </a:extLst>
          </p:cNvPr>
          <p:cNvCxnSpPr>
            <a:cxnSpLocks/>
          </p:cNvCxnSpPr>
          <p:nvPr/>
        </p:nvCxnSpPr>
        <p:spPr>
          <a:xfrm>
            <a:off x="1550958" y="2156332"/>
            <a:ext cx="8288" cy="5383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01F5BB-6188-7648-838C-2BDC165FF289}"/>
              </a:ext>
            </a:extLst>
          </p:cNvPr>
          <p:cNvCxnSpPr>
            <a:cxnSpLocks/>
          </p:cNvCxnSpPr>
          <p:nvPr/>
        </p:nvCxnSpPr>
        <p:spPr>
          <a:xfrm>
            <a:off x="4887713" y="2128084"/>
            <a:ext cx="8288" cy="5383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A2BE05-08F8-0545-AEF2-6F8CEAB2F7D0}"/>
              </a:ext>
            </a:extLst>
          </p:cNvPr>
          <p:cNvCxnSpPr/>
          <p:nvPr/>
        </p:nvCxnSpPr>
        <p:spPr>
          <a:xfrm>
            <a:off x="8247088" y="4742578"/>
            <a:ext cx="976393" cy="58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7D379-5B6D-A340-ADBE-F8B38B53892F}"/>
              </a:ext>
            </a:extLst>
          </p:cNvPr>
          <p:cNvCxnSpPr>
            <a:cxnSpLocks/>
          </p:cNvCxnSpPr>
          <p:nvPr/>
        </p:nvCxnSpPr>
        <p:spPr>
          <a:xfrm flipH="1">
            <a:off x="9652890" y="4742578"/>
            <a:ext cx="956963" cy="58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ACEBF8-8F45-7549-AC05-FA0AC7F3167C}"/>
              </a:ext>
            </a:extLst>
          </p:cNvPr>
          <p:cNvSpPr txBox="1"/>
          <p:nvPr/>
        </p:nvSpPr>
        <p:spPr>
          <a:xfrm>
            <a:off x="1061881" y="2601868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DQN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51B8C-4813-B44C-AAF1-43C31EB89CF8}"/>
              </a:ext>
            </a:extLst>
          </p:cNvPr>
          <p:cNvSpPr txBox="1"/>
          <p:nvPr/>
        </p:nvSpPr>
        <p:spPr>
          <a:xfrm>
            <a:off x="4289401" y="2583365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VMAF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58F187-694C-A34C-AF2A-8FBE8478A52A}"/>
              </a:ext>
            </a:extLst>
          </p:cNvPr>
          <p:cNvSpPr txBox="1"/>
          <p:nvPr/>
        </p:nvSpPr>
        <p:spPr>
          <a:xfrm>
            <a:off x="7669743" y="5250408"/>
            <a:ext cx="3200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Optimize for both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2EEDAF5-8FDB-C542-9D8C-34BA2C11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60" y="1644435"/>
            <a:ext cx="5840040" cy="20440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933B5B-47F7-AC4A-B425-841C0F49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4516"/>
            <a:ext cx="5749871" cy="32343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B5BF8D-3BD8-BA40-A885-22BA81F4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 Address 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81E8E-C847-6240-A57A-AAF9B0E68D99}"/>
              </a:ext>
            </a:extLst>
          </p:cNvPr>
          <p:cNvSpPr/>
          <p:nvPr/>
        </p:nvSpPr>
        <p:spPr>
          <a:xfrm>
            <a:off x="6351960" y="3866116"/>
            <a:ext cx="5646076" cy="2195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5CF84-5766-0F40-8B94-613656BF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2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9563-9663-4044-A66E-28402AA75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5931"/>
            <a:ext cx="10515600" cy="4351338"/>
          </a:xfrm>
        </p:spPr>
        <p:txBody>
          <a:bodyPr/>
          <a:lstStyle/>
          <a:p>
            <a:pPr marL="0" indent="0">
              <a:buSzPct val="60000"/>
              <a:buNone/>
            </a:pPr>
            <a:r>
              <a:rPr lang="en-US" sz="3200" b="1" dirty="0"/>
              <a:t>Optimizes </a:t>
            </a:r>
            <a:r>
              <a:rPr lang="en-US" sz="3200" b="1" dirty="0" err="1">
                <a:solidFill>
                  <a:srgbClr val="0070C0"/>
                </a:solidFill>
              </a:rPr>
              <a:t>QoE</a:t>
            </a:r>
            <a:r>
              <a:rPr lang="en-US" sz="3200" b="1" dirty="0"/>
              <a:t> and </a:t>
            </a:r>
            <a:r>
              <a:rPr lang="en-US" sz="3200" b="1" dirty="0">
                <a:solidFill>
                  <a:srgbClr val="0070C0"/>
                </a:solidFill>
              </a:rPr>
              <a:t>energy </a:t>
            </a:r>
            <a:r>
              <a:rPr lang="en-US" sz="3200" b="1" dirty="0"/>
              <a:t>together</a:t>
            </a:r>
          </a:p>
          <a:p>
            <a:pPr>
              <a:buSzPct val="60000"/>
              <a:buFont typeface="Wingdings" pitchFamily="2" charset="2"/>
              <a:buChar char="Ø"/>
            </a:pPr>
            <a:r>
              <a:rPr lang="en-US" dirty="0"/>
              <a:t>Targets high </a:t>
            </a:r>
            <a:r>
              <a:rPr lang="en-US" sz="3200" dirty="0">
                <a:solidFill>
                  <a:srgbClr val="0070C0"/>
                </a:solidFill>
              </a:rPr>
              <a:t>perceptual quality</a:t>
            </a:r>
          </a:p>
          <a:p>
            <a:pPr>
              <a:buSzPct val="60000"/>
              <a:buFont typeface="Wingdings" pitchFamily="2" charset="2"/>
              <a:buChar char="Ø"/>
            </a:pPr>
            <a:r>
              <a:rPr lang="en-US" dirty="0"/>
              <a:t>Minimizes </a:t>
            </a:r>
            <a:r>
              <a:rPr lang="en-US" sz="3200" dirty="0">
                <a:solidFill>
                  <a:srgbClr val="0070C0"/>
                </a:solidFill>
              </a:rPr>
              <a:t>rebuffering</a:t>
            </a:r>
            <a:r>
              <a:rPr lang="en-US" dirty="0"/>
              <a:t> events and quality </a:t>
            </a:r>
            <a:r>
              <a:rPr lang="en-US" sz="3200" dirty="0">
                <a:solidFill>
                  <a:srgbClr val="0070C0"/>
                </a:solidFill>
              </a:rPr>
              <a:t>oscillations</a:t>
            </a:r>
          </a:p>
          <a:p>
            <a:pPr>
              <a:buSzPct val="60000"/>
              <a:buFont typeface="Wingdings" pitchFamily="2" charset="2"/>
              <a:buChar char="Ø"/>
            </a:pPr>
            <a:r>
              <a:rPr lang="en-US" dirty="0"/>
              <a:t>Minimizes </a:t>
            </a:r>
            <a:r>
              <a:rPr lang="en-US" sz="3200" dirty="0">
                <a:solidFill>
                  <a:srgbClr val="0070C0"/>
                </a:solidFill>
              </a:rPr>
              <a:t>capacity violations</a:t>
            </a:r>
          </a:p>
          <a:p>
            <a:pPr>
              <a:buSzPct val="60000"/>
              <a:buFont typeface="Wingdings" pitchFamily="2" charset="2"/>
              <a:buChar char="Ø"/>
            </a:pPr>
            <a:r>
              <a:rPr lang="en-US" dirty="0"/>
              <a:t>Reduces the </a:t>
            </a:r>
            <a:r>
              <a:rPr lang="en-US" sz="3200" dirty="0">
                <a:solidFill>
                  <a:srgbClr val="0070C0"/>
                </a:solidFill>
              </a:rPr>
              <a:t>energy and data </a:t>
            </a:r>
            <a:r>
              <a:rPr lang="en-US" dirty="0"/>
              <a:t>consumption</a:t>
            </a:r>
          </a:p>
          <a:p>
            <a:pPr>
              <a:buSzPct val="60000"/>
              <a:buFont typeface="Wingdings" pitchFamily="2" charset="2"/>
              <a:buChar char="Ø"/>
            </a:pPr>
            <a:r>
              <a:rPr lang="en-US" dirty="0"/>
              <a:t>Designed for </a:t>
            </a:r>
            <a:r>
              <a:rPr lang="en-US" sz="3200" dirty="0">
                <a:solidFill>
                  <a:srgbClr val="0070C0"/>
                </a:solidFill>
              </a:rPr>
              <a:t>general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video streaming scenarios</a:t>
            </a:r>
          </a:p>
          <a:p>
            <a:pPr>
              <a:buSzPct val="60000"/>
              <a:buFont typeface="Wingdings" pitchFamily="2" charset="2"/>
              <a:buChar char="Ø"/>
            </a:pPr>
            <a:r>
              <a:rPr lang="en-US" dirty="0"/>
              <a:t>Does not require additional </a:t>
            </a:r>
            <a:r>
              <a:rPr lang="en-US" sz="3200" dirty="0">
                <a:solidFill>
                  <a:srgbClr val="0070C0"/>
                </a:solidFill>
              </a:rPr>
              <a:t>hardware</a:t>
            </a:r>
            <a:r>
              <a:rPr lang="en-US" dirty="0"/>
              <a:t> support (e.g., HEVC support 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58530D-644F-8745-B358-1DDAA93B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GreenABR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b="1" dirty="0"/>
              <a:t>Energy-Aware Adaptive Bitrate Streaming with Deep Reinforcement Learning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D5F84-4974-1E4A-A42B-75F6BB90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31C91A-F2BA-D642-930F-F8089A08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7777"/>
            <a:ext cx="10621185" cy="42816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F7FDD53-1472-AC45-B65E-8D865654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GreenABR</a:t>
            </a:r>
            <a:r>
              <a:rPr lang="en-US" b="1" dirty="0"/>
              <a:t> Design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AC878-5B27-E04A-964C-9A702E57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1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0EE4-FE1E-8F4B-A60F-D6531DC5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96034"/>
            <a:ext cx="5900198" cy="3642365"/>
          </a:xfrm>
        </p:spPr>
        <p:txBody>
          <a:bodyPr/>
          <a:lstStyle/>
          <a:p>
            <a:pPr marL="0" indent="0">
              <a:buSzPct val="60000"/>
              <a:buNone/>
            </a:pPr>
            <a:r>
              <a:rPr lang="en-US" dirty="0"/>
              <a:t>Limitations of existing models 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Designed based on encoding </a:t>
            </a:r>
            <a:r>
              <a:rPr lang="en-US" sz="2800" dirty="0">
                <a:solidFill>
                  <a:srgbClr val="0070C0"/>
                </a:solidFill>
              </a:rPr>
              <a:t>bitrate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Device </a:t>
            </a:r>
            <a:r>
              <a:rPr lang="en-US" sz="2800" dirty="0">
                <a:solidFill>
                  <a:srgbClr val="0070C0"/>
                </a:solidFill>
              </a:rPr>
              <a:t>heterogeneity</a:t>
            </a:r>
          </a:p>
          <a:p>
            <a:pPr marL="0" indent="0">
              <a:buSzPct val="60000"/>
              <a:buNone/>
            </a:pPr>
            <a:r>
              <a:rPr lang="en-US" dirty="0"/>
              <a:t>Our approach 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Considers </a:t>
            </a:r>
            <a:r>
              <a:rPr lang="en-US" sz="2800" dirty="0">
                <a:solidFill>
                  <a:srgbClr val="0070C0"/>
                </a:solidFill>
              </a:rPr>
              <a:t>ABR-related</a:t>
            </a:r>
            <a:r>
              <a:rPr lang="en-US" dirty="0"/>
              <a:t> components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Targets to capture </a:t>
            </a:r>
            <a:r>
              <a:rPr lang="en-US" sz="2800" dirty="0">
                <a:solidFill>
                  <a:srgbClr val="0070C0"/>
                </a:solidFill>
              </a:rPr>
              <a:t>pattern</a:t>
            </a:r>
          </a:p>
          <a:p>
            <a:pPr lvl="1">
              <a:buSzPct val="60000"/>
              <a:buFont typeface="Wingdings" pitchFamily="2" charset="2"/>
              <a:buChar char="Ø"/>
            </a:pPr>
            <a:r>
              <a:rPr lang="en-US" dirty="0"/>
              <a:t>Minimizes device specific impacts</a:t>
            </a:r>
          </a:p>
          <a:p>
            <a:pPr lvl="2">
              <a:buSzPct val="60000"/>
              <a:buFont typeface="Wingdings" pitchFamily="2" charset="2"/>
              <a:buChar char="Ø"/>
            </a:pPr>
            <a:r>
              <a:rPr lang="en-US" dirty="0"/>
              <a:t>Excludes </a:t>
            </a:r>
            <a:r>
              <a:rPr lang="en-US" sz="2400" dirty="0">
                <a:solidFill>
                  <a:srgbClr val="0070C0"/>
                </a:solidFill>
              </a:rPr>
              <a:t>base power </a:t>
            </a:r>
            <a:r>
              <a:rPr lang="en-US" dirty="0"/>
              <a:t>consumption</a:t>
            </a:r>
          </a:p>
          <a:p>
            <a:pPr lvl="2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DDA738-6D0F-8E43-8550-1CFB21FBEA13}"/>
              </a:ext>
            </a:extLst>
          </p:cNvPr>
          <p:cNvGrpSpPr/>
          <p:nvPr/>
        </p:nvGrpSpPr>
        <p:grpSpPr>
          <a:xfrm>
            <a:off x="196198" y="2408864"/>
            <a:ext cx="5551036" cy="2820200"/>
            <a:chOff x="1654205" y="1086823"/>
            <a:chExt cx="5551036" cy="2820200"/>
          </a:xfrm>
        </p:grpSpPr>
        <p:pic>
          <p:nvPicPr>
            <p:cNvPr id="5" name="Graphic 4" descr="Download">
              <a:extLst>
                <a:ext uri="{FF2B5EF4-FFF2-40B4-BE49-F238E27FC236}">
                  <a16:creationId xmlns:a16="http://schemas.microsoft.com/office/drawing/2014/main" id="{863E2782-1193-1A4D-817A-D009A9FB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4772" y="1937976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Processor">
              <a:extLst>
                <a:ext uri="{FF2B5EF4-FFF2-40B4-BE49-F238E27FC236}">
                  <a16:creationId xmlns:a16="http://schemas.microsoft.com/office/drawing/2014/main" id="{1D7D86C1-ACC2-534A-9D21-FD5DDEE8D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61944" y="1341251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Voice">
              <a:extLst>
                <a:ext uri="{FF2B5EF4-FFF2-40B4-BE49-F238E27FC236}">
                  <a16:creationId xmlns:a16="http://schemas.microsoft.com/office/drawing/2014/main" id="{8ABC2EAC-B5FA-674E-88A3-8B704C502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61944" y="276934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Volume">
              <a:extLst>
                <a:ext uri="{FF2B5EF4-FFF2-40B4-BE49-F238E27FC236}">
                  <a16:creationId xmlns:a16="http://schemas.microsoft.com/office/drawing/2014/main" id="{6C5BE7A2-863E-4946-8887-366B6420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90841" y="2769344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Smart Phone">
              <a:extLst>
                <a:ext uri="{FF2B5EF4-FFF2-40B4-BE49-F238E27FC236}">
                  <a16:creationId xmlns:a16="http://schemas.microsoft.com/office/drawing/2014/main" id="{01CF4557-00CD-E549-B5FA-3C06E121B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6258910" y="1341251"/>
              <a:ext cx="914400" cy="9144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4DFBEBE-48A6-E642-BC1D-0B9624E47F16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 flipV="1">
              <a:off x="2969172" y="1798451"/>
              <a:ext cx="1292772" cy="5967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CEDB11-AC3E-C04A-9FD5-F41B47C22B74}"/>
                </a:ext>
              </a:extLst>
            </p:cNvPr>
            <p:cNvCxnSpPr>
              <a:stCxn id="5" idx="3"/>
              <a:endCxn id="11" idx="1"/>
            </p:cNvCxnSpPr>
            <p:nvPr/>
          </p:nvCxnSpPr>
          <p:spPr>
            <a:xfrm>
              <a:off x="2969172" y="2395176"/>
              <a:ext cx="1292772" cy="831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BD28E6-38AE-9944-8344-684AD1AC455D}"/>
                </a:ext>
              </a:extLst>
            </p:cNvPr>
            <p:cNvCxnSpPr>
              <a:stCxn id="7" idx="3"/>
              <a:endCxn id="17" idx="2"/>
            </p:cNvCxnSpPr>
            <p:nvPr/>
          </p:nvCxnSpPr>
          <p:spPr>
            <a:xfrm>
              <a:off x="5176344" y="1798451"/>
              <a:ext cx="10825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FF9FC27-B04B-AA40-BD4D-E6947218E443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5176344" y="3226544"/>
              <a:ext cx="1114497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D69DAE-D31B-8E40-A244-FE097C8108E3}"/>
                </a:ext>
              </a:extLst>
            </p:cNvPr>
            <p:cNvSpPr txBox="1"/>
            <p:nvPr/>
          </p:nvSpPr>
          <p:spPr>
            <a:xfrm>
              <a:off x="1654205" y="1653122"/>
              <a:ext cx="1715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Data Acquisition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9124A3-60B1-0F44-A7EC-FC6F7F22B3F3}"/>
                </a:ext>
              </a:extLst>
            </p:cNvPr>
            <p:cNvSpPr txBox="1"/>
            <p:nvPr/>
          </p:nvSpPr>
          <p:spPr>
            <a:xfrm>
              <a:off x="3831978" y="1086823"/>
              <a:ext cx="1774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Video Processing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3E259E-2A86-064A-9C5D-083E6706CBEB}"/>
                </a:ext>
              </a:extLst>
            </p:cNvPr>
            <p:cNvSpPr txBox="1"/>
            <p:nvPr/>
          </p:nvSpPr>
          <p:spPr>
            <a:xfrm>
              <a:off x="6290841" y="1086823"/>
              <a:ext cx="8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Display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9EA628-3CC9-8A43-8AB9-125B280EE5B0}"/>
                </a:ext>
              </a:extLst>
            </p:cNvPr>
            <p:cNvSpPr txBox="1"/>
            <p:nvPr/>
          </p:nvSpPr>
          <p:spPr>
            <a:xfrm>
              <a:off x="3823963" y="3537691"/>
              <a:ext cx="1782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Audio Processing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EA06FE-6430-FD4B-B165-010AAD42E482}"/>
                </a:ext>
              </a:extLst>
            </p:cNvPr>
            <p:cNvSpPr txBox="1"/>
            <p:nvPr/>
          </p:nvSpPr>
          <p:spPr>
            <a:xfrm>
              <a:off x="6215436" y="3537691"/>
              <a:ext cx="930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Speaker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A0E45DE-0444-E14B-B059-4A300A11058F}"/>
              </a:ext>
            </a:extLst>
          </p:cNvPr>
          <p:cNvSpPr/>
          <p:nvPr/>
        </p:nvSpPr>
        <p:spPr>
          <a:xfrm>
            <a:off x="2258569" y="2258703"/>
            <a:ext cx="3721813" cy="16455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C8C8B-6565-654F-A3DB-C00BA4EE3F10}"/>
              </a:ext>
            </a:extLst>
          </p:cNvPr>
          <p:cNvSpPr txBox="1"/>
          <p:nvPr/>
        </p:nvSpPr>
        <p:spPr>
          <a:xfrm>
            <a:off x="3269733" y="3471914"/>
            <a:ext cx="197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Local Playback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6CAD9E-EE2D-9D4E-945A-34DE1485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Modelling Power Consumption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07F43-8FE1-ED46-A70A-FE6BB7AF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1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0801EE-0356-4F4C-81AE-E17963B92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2715" y="1764382"/>
            <a:ext cx="5792342" cy="443647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A569F2-5D0A-B54D-A195-441DC34A255F}"/>
              </a:ext>
            </a:extLst>
          </p:cNvPr>
          <p:cNvSpPr txBox="1"/>
          <p:nvPr/>
        </p:nvSpPr>
        <p:spPr>
          <a:xfrm>
            <a:off x="6885363" y="1791555"/>
            <a:ext cx="48656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Local Play Energy</a:t>
            </a:r>
          </a:p>
          <a:p>
            <a:pPr marL="342900" indent="-342900">
              <a:buSzPct val="60000"/>
              <a:buFont typeface="Wingdings" pitchFamily="2" charset="2"/>
              <a:buChar char="Ø"/>
            </a:pPr>
            <a:r>
              <a:rPr lang="en-US" sz="2000" dirty="0"/>
              <a:t>Video processing + Display</a:t>
            </a:r>
          </a:p>
          <a:p>
            <a:pPr marL="342900" indent="-342900">
              <a:buSzPct val="60000"/>
              <a:buFont typeface="Wingdings" pitchFamily="2" charset="2"/>
              <a:buChar char="Ø"/>
            </a:pPr>
            <a:r>
              <a:rPr lang="en-US" sz="2000" dirty="0"/>
              <a:t>Parameters affect non-linearly</a:t>
            </a:r>
          </a:p>
          <a:p>
            <a:pPr marL="342900" indent="-342900">
              <a:buSzPct val="60000"/>
              <a:buFont typeface="Wingdings" pitchFamily="2" charset="2"/>
              <a:buChar char="Ø"/>
            </a:pPr>
            <a:r>
              <a:rPr lang="en-US" sz="2000" dirty="0"/>
              <a:t>Regression model</a:t>
            </a:r>
          </a:p>
          <a:p>
            <a:pPr marL="800100" lvl="1" indent="-342900">
              <a:buSzPct val="60000"/>
              <a:buFont typeface="Wingdings" pitchFamily="2" charset="2"/>
              <a:buChar char="Ø"/>
            </a:pPr>
            <a:r>
              <a:rPr lang="en-US" sz="2000" dirty="0"/>
              <a:t>RMSE &lt; 0.01  &lt;7% estimation error</a:t>
            </a:r>
          </a:p>
          <a:p>
            <a:pPr marL="342900" indent="-342900">
              <a:buSzPct val="60000"/>
              <a:buFont typeface="Wingdings" pitchFamily="2" charset="2"/>
              <a:buChar char="Ø"/>
            </a:pPr>
            <a:r>
              <a:rPr lang="en-US" sz="2000" dirty="0"/>
              <a:t>Evaluations on unseen device</a:t>
            </a:r>
          </a:p>
          <a:p>
            <a:pPr marL="800100" lvl="1" indent="-342900">
              <a:buSzPct val="60000"/>
              <a:buFont typeface="Wingdings" pitchFamily="2" charset="2"/>
              <a:buChar char="Ø"/>
            </a:pPr>
            <a:r>
              <a:rPr lang="en-US" sz="2000" dirty="0"/>
              <a:t>RMSE &lt; 0.036  &lt;12% estimation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C788D-06A7-984E-B150-1DA2E4D069ED}"/>
              </a:ext>
            </a:extLst>
          </p:cNvPr>
          <p:cNvSpPr txBox="1"/>
          <p:nvPr/>
        </p:nvSpPr>
        <p:spPr>
          <a:xfrm>
            <a:off x="6885363" y="4600420"/>
            <a:ext cx="36220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Data Acquisition Energy</a:t>
            </a:r>
          </a:p>
          <a:p>
            <a:pPr marL="342900" indent="-342900">
              <a:buSzPct val="60000"/>
              <a:buFont typeface="Wingdings" pitchFamily="2" charset="2"/>
              <a:buChar char="Ø"/>
            </a:pPr>
            <a:r>
              <a:rPr lang="en-US" sz="2000" dirty="0"/>
              <a:t>Adopt an existing model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[18]</a:t>
            </a:r>
          </a:p>
          <a:p>
            <a:pPr marL="342900" indent="-342900">
              <a:buSzPct val="60000"/>
              <a:buFont typeface="Wingdings" pitchFamily="2" charset="2"/>
              <a:buChar char="Ø"/>
            </a:pPr>
            <a:r>
              <a:rPr lang="en-US" sz="2000" dirty="0"/>
              <a:t>Compatible throughput range</a:t>
            </a:r>
          </a:p>
          <a:p>
            <a:pPr marL="342900" indent="-342900">
              <a:buSzPct val="60000"/>
              <a:buFont typeface="Wingdings" pitchFamily="2" charset="2"/>
              <a:buChar char="Ø"/>
            </a:pPr>
            <a:r>
              <a:rPr lang="en-US" sz="2000" dirty="0"/>
              <a:t>Accurate with &gt;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E3FE8C-85CC-9C4B-A4B8-1FD213B9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Power Model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BCDB5-7200-E944-9398-FD485245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1DF8-B72E-B440-B6DA-0ECC8C07BA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2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</TotalTime>
  <Words>2134</Words>
  <Application>Microsoft Macintosh PowerPoint</Application>
  <PresentationFormat>Widescreen</PresentationFormat>
  <Paragraphs>380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GreenABR: Energy-Aware Adaptive Bitrate Streaming with Deep Reinforcement Learning  </vt:lpstr>
      <vt:lpstr>Introduction</vt:lpstr>
      <vt:lpstr>State of the Art</vt:lpstr>
      <vt:lpstr>Limitations of Existing Studies</vt:lpstr>
      <vt:lpstr>To Address Limitations</vt:lpstr>
      <vt:lpstr>GreenABR: Energy-Aware Adaptive Bitrate Streaming with Deep Reinforcement Learning </vt:lpstr>
      <vt:lpstr>GreenABR Design</vt:lpstr>
      <vt:lpstr>Modelling Power Consumption</vt:lpstr>
      <vt:lpstr>Power Model </vt:lpstr>
      <vt:lpstr>DQN architecture in GreenABR</vt:lpstr>
      <vt:lpstr>Evaluation Setup </vt:lpstr>
      <vt:lpstr>Results - 6 representations</vt:lpstr>
      <vt:lpstr>Results - 6 representations</vt:lpstr>
      <vt:lpstr>Results - 6 representations</vt:lpstr>
      <vt:lpstr>Results - 6 representations</vt:lpstr>
      <vt:lpstr>Results - 6 representations</vt:lpstr>
      <vt:lpstr>Results - 6 representations</vt:lpstr>
      <vt:lpstr>Results - 10 representations</vt:lpstr>
      <vt:lpstr>Results - 10 representations</vt:lpstr>
      <vt:lpstr>Results - 10 representations</vt:lpstr>
      <vt:lpstr>Results - 10 representations</vt:lpstr>
      <vt:lpstr>Results - 10 representations</vt:lpstr>
      <vt:lpstr>Results - 10 representations</vt:lpstr>
      <vt:lpstr>Results – 10 representations (2K-4K)</vt:lpstr>
      <vt:lpstr>Results - 10 representations (2K-4K)</vt:lpstr>
      <vt:lpstr>Energy Consumption &amp; Capacity Violations</vt:lpstr>
      <vt:lpstr>Summary</vt:lpstr>
      <vt:lpstr>Future Work</vt:lpstr>
      <vt:lpstr>  Questions</vt:lpstr>
      <vt:lpstr>References</vt:lpstr>
      <vt:lpstr>References</vt:lpstr>
      <vt:lpstr>Supplementary Slides</vt:lpstr>
      <vt:lpstr>Modelling Power Consumption</vt:lpstr>
      <vt:lpstr>Evaluation Setup </vt:lpstr>
      <vt:lpstr>Results - 6 representations</vt:lpstr>
      <vt:lpstr>Results - 10 representations</vt:lpstr>
      <vt:lpstr>Results - 10 representations HD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GreenABR: Energy-Aware Adaptive Bitrate Streaming with Deep Reinforcement Learning  </dc:title>
  <dc:creator>Microsoft Office User</dc:creator>
  <cp:lastModifiedBy>Microsoft Office User</cp:lastModifiedBy>
  <cp:revision>93</cp:revision>
  <dcterms:created xsi:type="dcterms:W3CDTF">2022-06-03T15:08:19Z</dcterms:created>
  <dcterms:modified xsi:type="dcterms:W3CDTF">2022-06-18T16:52:30Z</dcterms:modified>
</cp:coreProperties>
</file>